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4" r:id="rId16"/>
    <p:sldId id="278" r:id="rId17"/>
    <p:sldId id="275" r:id="rId18"/>
    <p:sldId id="277" r:id="rId19"/>
    <p:sldId id="272" r:id="rId20"/>
    <p:sldId id="279" r:id="rId21"/>
    <p:sldId id="280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32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eronicadelsoglio/Personale/PhD_TU_Graz/PhD_PROJECT/Analysis_performed_withMac/UV:vis_Spectras/Absorbances_Evaluations_03_20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/>
              <a:t>A 420 / A 280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Foglio1!$AP$22</c:f>
              <c:strCache>
                <c:ptCount val="1"/>
                <c:pt idx="0">
                  <c:v>pH 8.0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Foglio1!$AQ$21:$AU$21</c:f>
              <c:strCache>
                <c:ptCount val="5"/>
                <c:pt idx="0">
                  <c:v>4_3  with Heme</c:v>
                </c:pt>
                <c:pt idx="1">
                  <c:v>4_3 no Heme</c:v>
                </c:pt>
                <c:pt idx="2">
                  <c:v>4_4  with Heme</c:v>
                </c:pt>
                <c:pt idx="3">
                  <c:v>4_4 no Heme</c:v>
                </c:pt>
                <c:pt idx="4">
                  <c:v>4_4 Mut  H12A</c:v>
                </c:pt>
              </c:strCache>
            </c:strRef>
          </c:cat>
          <c:val>
            <c:numRef>
              <c:f>Foglio1!$AQ$22:$AU$22</c:f>
              <c:numCache>
                <c:formatCode>0.000000</c:formatCode>
                <c:ptCount val="5"/>
                <c:pt idx="0">
                  <c:v>0.161025</c:v>
                </c:pt>
                <c:pt idx="1">
                  <c:v>0.12583</c:v>
                </c:pt>
                <c:pt idx="2">
                  <c:v>7.7315999999999996E-2</c:v>
                </c:pt>
                <c:pt idx="3">
                  <c:v>3.0133E-2</c:v>
                </c:pt>
                <c:pt idx="4">
                  <c:v>4.7931000000000001E-2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5-9B49-8D6E-ADF4F8ECC4AB}"/>
            </c:ext>
          </c:extLst>
        </c:ser>
        <c:ser>
          <c:idx val="1"/>
          <c:order val="1"/>
          <c:tx>
            <c:strRef>
              <c:f>Foglio1!$AP$23</c:f>
              <c:strCache>
                <c:ptCount val="1"/>
                <c:pt idx="0">
                  <c:v>pH 8.0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Foglio1!$AQ$21:$AU$21</c:f>
              <c:strCache>
                <c:ptCount val="5"/>
                <c:pt idx="0">
                  <c:v>4_3  with Heme</c:v>
                </c:pt>
                <c:pt idx="1">
                  <c:v>4_3 no Heme</c:v>
                </c:pt>
                <c:pt idx="2">
                  <c:v>4_4  with Heme</c:v>
                </c:pt>
                <c:pt idx="3">
                  <c:v>4_4 no Heme</c:v>
                </c:pt>
                <c:pt idx="4">
                  <c:v>4_4 Mut  H12A</c:v>
                </c:pt>
              </c:strCache>
            </c:strRef>
          </c:cat>
          <c:val>
            <c:numRef>
              <c:f>Foglio1!$AQ$23:$AU$23</c:f>
              <c:numCache>
                <c:formatCode>0.000000</c:formatCode>
                <c:ptCount val="5"/>
                <c:pt idx="0">
                  <c:v>8.7612999999999996E-2</c:v>
                </c:pt>
                <c:pt idx="1">
                  <c:v>3.7448000000000002E-2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95-9B49-8D6E-ADF4F8ECC4AB}"/>
            </c:ext>
          </c:extLst>
        </c:ser>
        <c:ser>
          <c:idx val="2"/>
          <c:order val="2"/>
          <c:tx>
            <c:strRef>
              <c:f>Foglio1!$AP$24</c:f>
              <c:strCache>
                <c:ptCount val="1"/>
                <c:pt idx="0">
                  <c:v>pH 6.5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Foglio1!$AQ$21:$AU$21</c:f>
              <c:strCache>
                <c:ptCount val="5"/>
                <c:pt idx="0">
                  <c:v>4_3  with Heme</c:v>
                </c:pt>
                <c:pt idx="1">
                  <c:v>4_3 no Heme</c:v>
                </c:pt>
                <c:pt idx="2">
                  <c:v>4_4  with Heme</c:v>
                </c:pt>
                <c:pt idx="3">
                  <c:v>4_4 no Heme</c:v>
                </c:pt>
                <c:pt idx="4">
                  <c:v>4_4 Mut  H12A</c:v>
                </c:pt>
              </c:strCache>
            </c:strRef>
          </c:cat>
          <c:val>
            <c:numRef>
              <c:f>Foglio1!$AQ$24:$AU$24</c:f>
              <c:numCache>
                <c:formatCode>0.000000</c:formatCode>
                <c:ptCount val="5"/>
                <c:pt idx="0">
                  <c:v>9.0798000000000004E-2</c:v>
                </c:pt>
                <c:pt idx="1">
                  <c:v>6.3714999999999994E-2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95-9B49-8D6E-ADF4F8ECC4AB}"/>
            </c:ext>
          </c:extLst>
        </c:ser>
        <c:ser>
          <c:idx val="3"/>
          <c:order val="3"/>
          <c:tx>
            <c:strRef>
              <c:f>Foglio1!$AP$25</c:f>
              <c:strCache>
                <c:ptCount val="1"/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Foglio1!$AQ$21:$AU$21</c:f>
              <c:strCache>
                <c:ptCount val="5"/>
                <c:pt idx="0">
                  <c:v>4_3  with Heme</c:v>
                </c:pt>
                <c:pt idx="1">
                  <c:v>4_3 no Heme</c:v>
                </c:pt>
                <c:pt idx="2">
                  <c:v>4_4  with Heme</c:v>
                </c:pt>
                <c:pt idx="3">
                  <c:v>4_4 no Heme</c:v>
                </c:pt>
                <c:pt idx="4">
                  <c:v>4_4 Mut  H12A</c:v>
                </c:pt>
              </c:strCache>
            </c:strRef>
          </c:cat>
          <c:val>
            <c:numRef>
              <c:f>Foglio1!$AQ$25:$AU$25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3-9595-9B49-8D6E-ADF4F8ECC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49909311"/>
        <c:axId val="1716778063"/>
        <c:axId val="0"/>
      </c:bar3DChart>
      <c:catAx>
        <c:axId val="174990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16778063"/>
        <c:crosses val="autoZero"/>
        <c:auto val="1"/>
        <c:lblAlgn val="ctr"/>
        <c:lblOffset val="100"/>
        <c:noMultiLvlLbl val="0"/>
      </c:catAx>
      <c:valAx>
        <c:axId val="171677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4990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15D5-DCE7-1C42-9EC3-5C01121706CF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BD208-D76C-C34C-BDB5-49209D1207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91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738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325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41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122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94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30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65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180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20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0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D208-D76C-C34C-BDB5-49209D12070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551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8D087-AD09-EF46-ADB0-A5C3D2EC9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4279AA-E477-A94B-A771-315AB958F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C07B79-7B10-3642-9035-2B38C9C6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E2E1-5775-0643-85CC-D241A751DEC4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B901B2-21BF-5249-A342-560BFA9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399165-C8B3-5046-AFEC-22BF815A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07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1DD306-E345-5A40-8FF6-9F753FF1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0B3C13-8B1F-1B42-8959-722F717F5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5C374C-2F4C-194F-BF23-2CF1356B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64D1-A377-F34B-9D9C-B99A7628D163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42FEBC-EC2F-204E-A2EB-D0822486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461BB4-FDA9-094C-91EF-359EBE72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064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6DC9339-E439-614C-BBA3-E30DB956C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3251EB4-5867-184C-A800-CEA95FB01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F4640-568A-5747-91CE-878D6790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6D0A-00E1-7D43-BAA5-7618E53AB748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563C58-08B1-E341-9DEC-A29B9610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C5FEDC-ADBD-B042-B2EB-F4EA7B83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17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115FF8-5176-5A4B-BE94-FBBE024B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087DB1-5E35-6047-9541-6CC28B6E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656749-51DF-804D-A053-A5406A04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2EF116-BEF9-1744-9E2C-7962B714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5B7605-1694-8548-BE1E-E9C8B8E9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22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9426AE-D279-BA4C-BAE5-B9F16AE3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26AAE7-A787-1344-844A-BF9BD34D0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826244-6AE5-7647-82CD-4C1908235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B627-E0E1-F94A-A88C-4779E6F753B0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C9CCC3-A5BE-3942-B5E6-552732D1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8E0BE9-7349-F642-8D4D-CDF3C84C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776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7006E-F940-0941-BC40-B56C3A44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976504-61B7-6149-9A77-7ADE27E03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0B456D-68DE-0340-8557-F5A111B4D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12D886-EA06-9043-AEFD-D008FDC4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E51D-F33D-8542-8D3B-B3EF9F0B8B86}" type="datetime1">
              <a:rPr lang="it-IT" smtClean="0"/>
              <a:t>13/06/22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9756B6-8EE6-8D49-A557-C2943258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70553A-D246-134D-98A1-C7837217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44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D4D9D-AEB3-C44F-A328-D832EEA6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63ADCF-1360-2E46-B291-6890EE5B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5498D3-47D3-FC4C-84F1-C283278D8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25B3C-5F76-E741-9B73-43B59E739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E03E3A1-E144-FA4A-8912-0C132DCAE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99BE65C-934A-8E41-A135-D9580F0D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9D973-EBA3-564C-9452-8622D0DB40E6}" type="datetime1">
              <a:rPr lang="it-IT" smtClean="0"/>
              <a:t>13/06/22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E05CF5-0619-F443-B8B2-5263579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175D855-F85B-F248-99EA-DDAA1DB9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95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E554D3-18F3-3F4B-A5F9-9126CD8C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2D9920-A3C6-2A47-90ED-C805ABCB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85FC-5BA5-CE4B-8B47-4F95C1EDC480}" type="datetime1">
              <a:rPr lang="it-IT" smtClean="0"/>
              <a:t>13/06/22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618395-865D-4B4F-AC6F-53EFB95A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F84E01-1F60-114F-9367-A4721BC9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64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A4C674-86EA-E748-94A8-FC325B1D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8B6C-2B91-E14A-9A5C-3A16D111C8B2}" type="datetime1">
              <a:rPr lang="it-IT" smtClean="0"/>
              <a:t>13/06/22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94AE1C-DFF7-4D4F-8397-9435AA08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CED41C-96C8-1849-87C3-B64E76AF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84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59A2D-47C9-3D44-9081-D35D1757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8FEBBB-CCE0-4C4C-B589-6EB802F2A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61A7C2-1AF9-AC42-A8EA-B94454B9A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6F3DB9-3304-FB4C-A847-76DB7432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DC64-B5C2-5B4D-A5F5-91950768F3B1}" type="datetime1">
              <a:rPr lang="it-IT" smtClean="0"/>
              <a:t>13/06/22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4059B3-F3DB-984C-99BF-485DAD1C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F1795E-3178-634B-9AD2-1E3D1A6E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42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8DCFB-7090-FD4E-8A89-800BB7BC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436467-DDCC-484F-8E5E-E6EFE8122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A42510-271E-5744-853B-DBF3D301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9812B2-D27B-644A-9D5E-7CC3ECE1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B0DF-3CDE-804B-8CB4-3FD8428B05A3}" type="datetime1">
              <a:rPr lang="it-IT" smtClean="0"/>
              <a:t>13/06/22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EF04D9-1E61-3A40-BDC5-65414BF3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Veronica Delsoglio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F98BCA-E21C-2C46-80E4-1B97DE3E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10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2D0B58-3404-9D4B-8C6F-425AF994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82DBA7-D64C-2E42-9B5A-E8A85ADE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0F1E0D-BA2A-2145-A411-5183D08F7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B139F-EA4B-4948-B19B-44EF7A807599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C86262-CC79-BC4A-945D-3BB3ED8C3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504D04-8B5A-3442-A1B2-66844015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1BA43-72E1-FA4C-906F-EF1743835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68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A2ED0BC-22B2-224E-AE76-2FDE40FCEA25}"/>
              </a:ext>
            </a:extLst>
          </p:cNvPr>
          <p:cNvSpPr/>
          <p:nvPr/>
        </p:nvSpPr>
        <p:spPr>
          <a:xfrm>
            <a:off x="0" y="481310"/>
            <a:ext cx="12192000" cy="1569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of </a:t>
            </a:r>
            <a:r>
              <a:rPr lang="it-IT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dimeric</a:t>
            </a:r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novo </a:t>
            </a:r>
            <a:r>
              <a:rPr lang="it-IT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heme-binding</a:t>
            </a:r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helical</a:t>
            </a:r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bundle </a:t>
            </a:r>
            <a:r>
              <a:rPr lang="it-IT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  <a:endParaRPr lang="it-IT" sz="4800" dirty="0"/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536400A-D2A7-2544-9C77-6A59CBD0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96" y="3491139"/>
            <a:ext cx="1974644" cy="740491"/>
          </a:xfrm>
          <a:prstGeom prst="rect">
            <a:avLst/>
          </a:prstGeom>
        </p:spPr>
      </p:pic>
      <p:pic>
        <p:nvPicPr>
          <p:cNvPr id="6" name="images.png" descr="images.png">
            <a:extLst>
              <a:ext uri="{FF2B5EF4-FFF2-40B4-BE49-F238E27FC236}">
                <a16:creationId xmlns:a16="http://schemas.microsoft.com/office/drawing/2014/main" id="{C6D9CFCD-554A-3D4A-8D91-F81D69EB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86" y="3491139"/>
            <a:ext cx="1777853" cy="93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s.png" descr="images.png">
            <a:extLst>
              <a:ext uri="{FF2B5EF4-FFF2-40B4-BE49-F238E27FC236}">
                <a16:creationId xmlns:a16="http://schemas.microsoft.com/office/drawing/2014/main" id="{840A2950-2063-3A44-95ED-5EB7B456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00" t="28009" b="14373"/>
          <a:stretch>
            <a:fillRect/>
          </a:stretch>
        </p:blipFill>
        <p:spPr>
          <a:xfrm>
            <a:off x="4817402" y="3534195"/>
            <a:ext cx="933001" cy="69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CE403F-78D4-E14B-BE50-2C60B2451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2356" y="3449479"/>
            <a:ext cx="1008009" cy="8469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A496F1-30F3-624D-A4B6-626A5E87F504}"/>
              </a:ext>
            </a:extLst>
          </p:cNvPr>
          <p:cNvSpPr txBox="1"/>
          <p:nvPr/>
        </p:nvSpPr>
        <p:spPr>
          <a:xfrm>
            <a:off x="3028950" y="2198040"/>
            <a:ext cx="642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Biochemistry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Technical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Graz, Austria</a:t>
            </a:r>
          </a:p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Veronica Delsoglio*, Gustav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Oberdorfer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9E41CB-F89E-8C45-BF62-F6C94B115798}"/>
              </a:ext>
            </a:extLst>
          </p:cNvPr>
          <p:cNvSpPr txBox="1"/>
          <p:nvPr/>
        </p:nvSpPr>
        <p:spPr>
          <a:xfrm>
            <a:off x="2683367" y="5224355"/>
            <a:ext cx="642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 Seminar II        </a:t>
            </a:r>
          </a:p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07.04.2021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3361C4-E517-3042-8F74-C37DABEF7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635" y="3324889"/>
            <a:ext cx="1493794" cy="111888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119375-D559-B348-ADEE-732A1031333A}"/>
              </a:ext>
            </a:extLst>
          </p:cNvPr>
          <p:cNvSpPr txBox="1"/>
          <p:nvPr/>
        </p:nvSpPr>
        <p:spPr>
          <a:xfrm>
            <a:off x="3589502" y="6376690"/>
            <a:ext cx="530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ERC (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uropean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esearch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ouncil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91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10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D3ABDB-20D8-2449-80CB-EB8173C7A6D8}"/>
              </a:ext>
            </a:extLst>
          </p:cNvPr>
          <p:cNvSpPr txBox="1"/>
          <p:nvPr/>
        </p:nvSpPr>
        <p:spPr>
          <a:xfrm>
            <a:off x="363950" y="2963588"/>
            <a:ext cx="660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Circular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Dichroism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Thermoscan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SAXS;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070E98-6E33-A945-BE37-1E60156AD508}"/>
              </a:ext>
            </a:extLst>
          </p:cNvPr>
          <p:cNvSpPr txBox="1"/>
          <p:nvPr/>
        </p:nvSpPr>
        <p:spPr>
          <a:xfrm>
            <a:off x="471487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Homodimer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BA672A9-44CF-874C-B889-B6A2EEAE0C94}"/>
              </a:ext>
            </a:extLst>
          </p:cNvPr>
          <p:cNvSpPr txBox="1"/>
          <p:nvPr/>
        </p:nvSpPr>
        <p:spPr>
          <a:xfrm>
            <a:off x="6288880" y="2451366"/>
            <a:ext cx="590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(bis-HIS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259009A-020D-F049-A85D-3B1C02600663}"/>
              </a:ext>
            </a:extLst>
          </p:cNvPr>
          <p:cNvSpPr txBox="1"/>
          <p:nvPr/>
        </p:nvSpPr>
        <p:spPr>
          <a:xfrm>
            <a:off x="6096000" y="2947418"/>
            <a:ext cx="660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UV/vis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it-IT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00970B-1ED4-A9AE-5598-D03A61A905A5}"/>
              </a:ext>
            </a:extLst>
          </p:cNvPr>
          <p:cNvSpPr txBox="1"/>
          <p:nvPr/>
        </p:nvSpPr>
        <p:spPr>
          <a:xfrm>
            <a:off x="5114925" y="3815644"/>
            <a:ext cx="3758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mutants</a:t>
            </a:r>
            <a:endParaRPr lang="it-IT" dirty="0"/>
          </a:p>
          <a:p>
            <a:r>
              <a:rPr lang="it-IT" dirty="0"/>
              <a:t>MS</a:t>
            </a:r>
          </a:p>
          <a:p>
            <a:r>
              <a:rPr lang="it-IT" dirty="0" err="1"/>
              <a:t>xstals</a:t>
            </a:r>
            <a:r>
              <a:rPr lang="it-IT" dirty="0"/>
              <a:t> new </a:t>
            </a:r>
            <a:r>
              <a:rPr lang="it-IT" dirty="0" err="1"/>
              <a:t>optimization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318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11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D3ABDB-20D8-2449-80CB-EB8173C7A6D8}"/>
              </a:ext>
            </a:extLst>
          </p:cNvPr>
          <p:cNvSpPr txBox="1"/>
          <p:nvPr/>
        </p:nvSpPr>
        <p:spPr>
          <a:xfrm>
            <a:off x="363950" y="2963588"/>
            <a:ext cx="660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Circular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Dichroism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Thermoscan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(CD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070E98-6E33-A945-BE37-1E60156AD508}"/>
              </a:ext>
            </a:extLst>
          </p:cNvPr>
          <p:cNvSpPr txBox="1"/>
          <p:nvPr/>
        </p:nvSpPr>
        <p:spPr>
          <a:xfrm>
            <a:off x="471487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AE34C89-BBC1-1048-B74C-7898489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29" y="1539816"/>
            <a:ext cx="4477060" cy="2577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6AE4022-9319-0040-9884-436F7E41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511" y="4225955"/>
            <a:ext cx="4985578" cy="2385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BECD4E3-D3B4-C04E-B7F1-069D271E140B}"/>
              </a:ext>
            </a:extLst>
          </p:cNvPr>
          <p:cNvSpPr/>
          <p:nvPr/>
        </p:nvSpPr>
        <p:spPr>
          <a:xfrm>
            <a:off x="1032430" y="4947549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helical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663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12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D3ABDB-20D8-2449-80CB-EB8173C7A6D8}"/>
              </a:ext>
            </a:extLst>
          </p:cNvPr>
          <p:cNvSpPr txBox="1"/>
          <p:nvPr/>
        </p:nvSpPr>
        <p:spPr>
          <a:xfrm>
            <a:off x="363950" y="2963588"/>
            <a:ext cx="660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Circular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Dichroism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Thermoscan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070E98-6E33-A945-BE37-1E60156AD508}"/>
              </a:ext>
            </a:extLst>
          </p:cNvPr>
          <p:cNvSpPr txBox="1"/>
          <p:nvPr/>
        </p:nvSpPr>
        <p:spPr>
          <a:xfrm>
            <a:off x="471487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5DE2931-4B72-1D4C-B341-378A0470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44" y="2156780"/>
            <a:ext cx="5444359" cy="2490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6D21CDC-D864-BF43-B688-A69E736E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144" y="4361252"/>
            <a:ext cx="5444359" cy="247361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9A8B0E-6CD3-BA4C-85F0-FFD5469C84AF}"/>
              </a:ext>
            </a:extLst>
          </p:cNvPr>
          <p:cNvSpPr txBox="1"/>
          <p:nvPr/>
        </p:nvSpPr>
        <p:spPr>
          <a:xfrm>
            <a:off x="1000125" y="4972050"/>
            <a:ext cx="27432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Thermostable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C7229D-94A1-1942-A57E-7F286E3E22C5}"/>
              </a:ext>
            </a:extLst>
          </p:cNvPr>
          <p:cNvSpPr txBox="1"/>
          <p:nvPr/>
        </p:nvSpPr>
        <p:spPr>
          <a:xfrm>
            <a:off x="7874330" y="4231994"/>
            <a:ext cx="1472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/>
              <a:t>wavelenght</a:t>
            </a:r>
            <a:r>
              <a:rPr lang="it-IT" sz="700" dirty="0"/>
              <a:t> (nm)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BD2B477-E47F-9A45-8BDD-8CDF50B4BD17}"/>
              </a:ext>
            </a:extLst>
          </p:cNvPr>
          <p:cNvSpPr txBox="1"/>
          <p:nvPr/>
        </p:nvSpPr>
        <p:spPr>
          <a:xfrm>
            <a:off x="7922821" y="6580780"/>
            <a:ext cx="147254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700" dirty="0" err="1"/>
              <a:t>wavelenght</a:t>
            </a:r>
            <a:r>
              <a:rPr lang="it-IT" sz="700" dirty="0"/>
              <a:t> (nm)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AEE5EC-F635-2341-9994-25F65D67B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034" y="1539816"/>
            <a:ext cx="4986484" cy="247361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935917-F1EE-F64D-BCCF-C3EA303DF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692" y="3979263"/>
            <a:ext cx="4986132" cy="24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8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13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D3ABDB-20D8-2449-80CB-EB8173C7A6D8}"/>
              </a:ext>
            </a:extLst>
          </p:cNvPr>
          <p:cNvSpPr txBox="1"/>
          <p:nvPr/>
        </p:nvSpPr>
        <p:spPr>
          <a:xfrm>
            <a:off x="363950" y="2963588"/>
            <a:ext cx="660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Circular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Dichroism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Thermoscan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(CD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SAXS;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070E98-6E33-A945-BE37-1E60156AD508}"/>
              </a:ext>
            </a:extLst>
          </p:cNvPr>
          <p:cNvSpPr txBox="1"/>
          <p:nvPr/>
        </p:nvSpPr>
        <p:spPr>
          <a:xfrm>
            <a:off x="471487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DAB0C3-2807-1347-8FD6-1F4B75770D9A}"/>
              </a:ext>
            </a:extLst>
          </p:cNvPr>
          <p:cNvSpPr txBox="1"/>
          <p:nvPr/>
        </p:nvSpPr>
        <p:spPr>
          <a:xfrm>
            <a:off x="1000125" y="4972050"/>
            <a:ext cx="235685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Homodimeric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595B5AF-518A-7047-87B7-3B76D12A2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29" y="1497522"/>
            <a:ext cx="4745182" cy="2646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C840C6D-8881-3345-9A7D-4F9A9E57C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9" y="4179499"/>
            <a:ext cx="4745182" cy="264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F2CAFD-B6F1-9C4B-AB65-D17563836400}"/>
              </a:ext>
            </a:extLst>
          </p:cNvPr>
          <p:cNvSpPr txBox="1"/>
          <p:nvPr/>
        </p:nvSpPr>
        <p:spPr>
          <a:xfrm>
            <a:off x="4535740" y="3928980"/>
            <a:ext cx="30317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ATSAS: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Primus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subtraction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51</a:t>
            </a:r>
          </a:p>
          <a:p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</a:t>
            </a: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with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HisTag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95F865F-28C8-2C4A-B38E-DB4806A03D42}"/>
              </a:ext>
            </a:extLst>
          </p:cNvPr>
          <p:cNvSpPr txBox="1"/>
          <p:nvPr/>
        </p:nvSpPr>
        <p:spPr>
          <a:xfrm>
            <a:off x="7464965" y="5258208"/>
            <a:ext cx="17581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4_3</a:t>
            </a: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2.0 g/l</a:t>
            </a: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1.35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CB9C201-BDA1-7D48-B879-F6CC61E35A43}"/>
              </a:ext>
            </a:extLst>
          </p:cNvPr>
          <p:cNvSpPr txBox="1"/>
          <p:nvPr/>
        </p:nvSpPr>
        <p:spPr>
          <a:xfrm>
            <a:off x="7464965" y="2584491"/>
            <a:ext cx="17581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4_3</a:t>
            </a: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4.76 g/l</a:t>
            </a: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6.04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1115-963C-D94D-92C8-1F9AF2914550}"/>
              </a:ext>
            </a:extLst>
          </p:cNvPr>
          <p:cNvSpPr txBox="1"/>
          <p:nvPr/>
        </p:nvSpPr>
        <p:spPr>
          <a:xfrm rot="16200000">
            <a:off x="6748271" y="2615870"/>
            <a:ext cx="74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logI</a:t>
            </a:r>
            <a:endParaRPr lang="it-IT" sz="12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90E9630-081B-5D45-A92F-0A6AEA733823}"/>
              </a:ext>
            </a:extLst>
          </p:cNvPr>
          <p:cNvSpPr txBox="1"/>
          <p:nvPr/>
        </p:nvSpPr>
        <p:spPr>
          <a:xfrm rot="16200000">
            <a:off x="6748271" y="5321607"/>
            <a:ext cx="74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logI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DC5641C-53B7-DE4E-A116-CB477327ACD4}"/>
              </a:ext>
            </a:extLst>
          </p:cNvPr>
          <p:cNvSpPr txBox="1"/>
          <p:nvPr/>
        </p:nvSpPr>
        <p:spPr>
          <a:xfrm>
            <a:off x="9441183" y="3790480"/>
            <a:ext cx="74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q</a:t>
            </a:r>
            <a:r>
              <a:rPr lang="it-IT" sz="1200" dirty="0"/>
              <a:t>[Å</a:t>
            </a:r>
            <a:r>
              <a:rPr lang="it-IT" sz="1200" baseline="30000" dirty="0"/>
              <a:t>-1</a:t>
            </a:r>
            <a:r>
              <a:rPr lang="it-IT" sz="1200" dirty="0"/>
              <a:t>]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99BA0D5-7D2F-CD47-9023-0013FC694EC1}"/>
              </a:ext>
            </a:extLst>
          </p:cNvPr>
          <p:cNvSpPr txBox="1"/>
          <p:nvPr/>
        </p:nvSpPr>
        <p:spPr>
          <a:xfrm>
            <a:off x="9609215" y="6480101"/>
            <a:ext cx="74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q</a:t>
            </a:r>
            <a:r>
              <a:rPr lang="it-IT" sz="1200" dirty="0"/>
              <a:t>[Å</a:t>
            </a:r>
            <a:r>
              <a:rPr lang="it-IT" sz="1200" baseline="30000" dirty="0"/>
              <a:t>-1</a:t>
            </a:r>
            <a:r>
              <a:rPr lang="it-IT" sz="1200" dirty="0"/>
              <a:t>]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CB11FE4-6B41-DC44-9BE0-E2FA5B6942B5}"/>
              </a:ext>
            </a:extLst>
          </p:cNvPr>
          <p:cNvSpPr/>
          <p:nvPr/>
        </p:nvSpPr>
        <p:spPr>
          <a:xfrm>
            <a:off x="9609215" y="16555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68C925CA-DF33-514D-AC41-21DCB490617E}"/>
              </a:ext>
            </a:extLst>
          </p:cNvPr>
          <p:cNvCxnSpPr/>
          <p:nvPr/>
        </p:nvCxnSpPr>
        <p:spPr>
          <a:xfrm>
            <a:off x="9570160" y="1832753"/>
            <a:ext cx="169547" cy="0"/>
          </a:xfrm>
          <a:prstGeom prst="line">
            <a:avLst/>
          </a:prstGeom>
          <a:ln>
            <a:solidFill>
              <a:srgbClr val="00EF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ADB506-5840-F94F-A7F4-C579FAF825C4}"/>
              </a:ext>
            </a:extLst>
          </p:cNvPr>
          <p:cNvSpPr txBox="1"/>
          <p:nvPr/>
        </p:nvSpPr>
        <p:spPr>
          <a:xfrm>
            <a:off x="9630427" y="1561100"/>
            <a:ext cx="652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sample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9A2D23E-4DAA-2A4B-BD8E-84B0964B9B06}"/>
              </a:ext>
            </a:extLst>
          </p:cNvPr>
          <p:cNvSpPr txBox="1"/>
          <p:nvPr/>
        </p:nvSpPr>
        <p:spPr>
          <a:xfrm>
            <a:off x="9704690" y="1720910"/>
            <a:ext cx="7459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/>
              <a:t>fit</a:t>
            </a:r>
            <a:endParaRPr lang="it-IT" sz="7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3D29EB4-F357-2941-B23D-F564D2204145}"/>
              </a:ext>
            </a:extLst>
          </p:cNvPr>
          <p:cNvSpPr txBox="1"/>
          <p:nvPr/>
        </p:nvSpPr>
        <p:spPr>
          <a:xfrm>
            <a:off x="9824512" y="4263282"/>
            <a:ext cx="652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sample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A0F0F01-5854-284B-BE27-1422874EF86B}"/>
              </a:ext>
            </a:extLst>
          </p:cNvPr>
          <p:cNvSpPr txBox="1"/>
          <p:nvPr/>
        </p:nvSpPr>
        <p:spPr>
          <a:xfrm>
            <a:off x="9898775" y="4423092"/>
            <a:ext cx="7459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/>
              <a:t>fit</a:t>
            </a:r>
            <a:endParaRPr lang="it-IT" sz="700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2B2852E-AAB1-1648-BA15-C7EFC5AC48E7}"/>
              </a:ext>
            </a:extLst>
          </p:cNvPr>
          <p:cNvSpPr/>
          <p:nvPr/>
        </p:nvSpPr>
        <p:spPr>
          <a:xfrm>
            <a:off x="9761615" y="43632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332AEC5B-BA6F-7C49-AFC3-4CF24220734C}"/>
              </a:ext>
            </a:extLst>
          </p:cNvPr>
          <p:cNvCxnSpPr/>
          <p:nvPr/>
        </p:nvCxnSpPr>
        <p:spPr>
          <a:xfrm>
            <a:off x="9722560" y="4540457"/>
            <a:ext cx="169547" cy="0"/>
          </a:xfrm>
          <a:prstGeom prst="line">
            <a:avLst/>
          </a:prstGeom>
          <a:ln>
            <a:solidFill>
              <a:srgbClr val="00EF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14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D3ABDB-20D8-2449-80CB-EB8173C7A6D8}"/>
              </a:ext>
            </a:extLst>
          </p:cNvPr>
          <p:cNvSpPr txBox="1"/>
          <p:nvPr/>
        </p:nvSpPr>
        <p:spPr>
          <a:xfrm>
            <a:off x="363950" y="2963588"/>
            <a:ext cx="660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Circular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Dichroism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Thermoscan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(CD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070E98-6E33-A945-BE37-1E60156AD508}"/>
              </a:ext>
            </a:extLst>
          </p:cNvPr>
          <p:cNvSpPr txBox="1"/>
          <p:nvPr/>
        </p:nvSpPr>
        <p:spPr>
          <a:xfrm>
            <a:off x="471487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DAB0C3-2807-1347-8FD6-1F4B75770D9A}"/>
              </a:ext>
            </a:extLst>
          </p:cNvPr>
          <p:cNvSpPr txBox="1"/>
          <p:nvPr/>
        </p:nvSpPr>
        <p:spPr>
          <a:xfrm>
            <a:off x="471486" y="4972050"/>
            <a:ext cx="374978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Work of screening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progress;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C0111E5-F37C-1C46-ABF3-F9C633F4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01" y="2615322"/>
            <a:ext cx="4588161" cy="3429000"/>
          </a:xfrm>
          <a:prstGeom prst="rect">
            <a:avLst/>
          </a:prstGeom>
        </p:spPr>
      </p:pic>
      <p:pic>
        <p:nvPicPr>
          <p:cNvPr id="11" name="Immagine 10" descr="Immagine che contiene toeletta, cosmetico&#10;&#10;Descrizione generata automaticamente">
            <a:extLst>
              <a:ext uri="{FF2B5EF4-FFF2-40B4-BE49-F238E27FC236}">
                <a16:creationId xmlns:a16="http://schemas.microsoft.com/office/drawing/2014/main" id="{8B7FFAEA-3783-FA4C-BB7A-CADE8771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14" y="1058545"/>
            <a:ext cx="3470836" cy="2933473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8CE8D43C-CDD4-2B4C-AB98-21E751F20C45}"/>
              </a:ext>
            </a:extLst>
          </p:cNvPr>
          <p:cNvSpPr/>
          <p:nvPr/>
        </p:nvSpPr>
        <p:spPr>
          <a:xfrm>
            <a:off x="8426364" y="1007895"/>
            <a:ext cx="3697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Mosquito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A4E89B-2BD6-EB42-BF71-E3A9CA62B29C}"/>
              </a:ext>
            </a:extLst>
          </p:cNvPr>
          <p:cNvSpPr txBox="1"/>
          <p:nvPr/>
        </p:nvSpPr>
        <p:spPr>
          <a:xfrm>
            <a:off x="9264562" y="4743296"/>
            <a:ext cx="3031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Screening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C: (15-20) mg/ml</a:t>
            </a:r>
          </a:p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Reservoir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1:1 and 2:1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497662E-6ED2-8F4E-AFB6-502801ED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14" y="1485123"/>
            <a:ext cx="122555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3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15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75C986-DAF9-FB44-ABCC-7038AB311CA0}"/>
              </a:ext>
            </a:extLst>
          </p:cNvPr>
          <p:cNvSpPr txBox="1"/>
          <p:nvPr/>
        </p:nvSpPr>
        <p:spPr>
          <a:xfrm>
            <a:off x="230960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CB7CE6C-6A9B-F344-B00F-0FC0A554793D}"/>
              </a:ext>
            </a:extLst>
          </p:cNvPr>
          <p:cNvSpPr txBox="1"/>
          <p:nvPr/>
        </p:nvSpPr>
        <p:spPr>
          <a:xfrm>
            <a:off x="5623350" y="5865172"/>
            <a:ext cx="4408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socratic.org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-the-electron-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-of-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iron</a:t>
            </a:r>
            <a:endParaRPr lang="it-IT" sz="8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8950EB-BEFD-E549-8CC6-822F0E8D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8" y="3507333"/>
            <a:ext cx="3163920" cy="2172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B16E71-93E7-9B4A-898D-BFE180C0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19" y="2398962"/>
            <a:ext cx="5265006" cy="3503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magine 18" descr="Immagine che contiene interni, scrivania, ufficio&#10;&#10;Descrizione generata automaticamente">
            <a:extLst>
              <a:ext uri="{FF2B5EF4-FFF2-40B4-BE49-F238E27FC236}">
                <a16:creationId xmlns:a16="http://schemas.microsoft.com/office/drawing/2014/main" id="{9CBE2CBB-57E5-D646-B4E9-CFB33599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072" y="4414383"/>
            <a:ext cx="23622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417DE3-9934-154F-AA21-3B009160A027}"/>
              </a:ext>
            </a:extLst>
          </p:cNvPr>
          <p:cNvSpPr txBox="1"/>
          <p:nvPr/>
        </p:nvSpPr>
        <p:spPr>
          <a:xfrm>
            <a:off x="637925" y="3240902"/>
            <a:ext cx="2287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latin typeface="Times" pitchFamily="2" charset="0"/>
              </a:rPr>
              <a:t>Fe electron </a:t>
            </a:r>
            <a:r>
              <a:rPr lang="it-IT" sz="1100" b="1" dirty="0" err="1">
                <a:latin typeface="Times" pitchFamily="2" charset="0"/>
              </a:rPr>
              <a:t>configuration</a:t>
            </a:r>
            <a:endParaRPr lang="it-IT" sz="1100" b="1" dirty="0">
              <a:latin typeface="Times" pitchFamily="2" charset="0"/>
            </a:endParaRPr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FADE9720-8776-E541-8F70-12EE3D45E38D}"/>
              </a:ext>
            </a:extLst>
          </p:cNvPr>
          <p:cNvSpPr/>
          <p:nvPr/>
        </p:nvSpPr>
        <p:spPr>
          <a:xfrm>
            <a:off x="1887998" y="3502512"/>
            <a:ext cx="1693402" cy="602946"/>
          </a:xfrm>
          <a:prstGeom prst="frame">
            <a:avLst>
              <a:gd name="adj1" fmla="val 504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B9B743-23D1-B145-8DCD-2E4F01C0BE17}"/>
              </a:ext>
            </a:extLst>
          </p:cNvPr>
          <p:cNvSpPr txBox="1"/>
          <p:nvPr/>
        </p:nvSpPr>
        <p:spPr>
          <a:xfrm>
            <a:off x="10424951" y="4029085"/>
            <a:ext cx="116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</a:t>
            </a:r>
            <a:r>
              <a:rPr lang="it-IT" baseline="30000" dirty="0" err="1"/>
              <a:t>III</a:t>
            </a:r>
            <a:r>
              <a:rPr lang="it-IT" dirty="0"/>
              <a:t> </a:t>
            </a:r>
            <a:r>
              <a:rPr lang="it-IT" dirty="0" err="1"/>
              <a:t>ls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8B8ECEA-B3BF-0B44-B9AA-1354B94AC931}"/>
              </a:ext>
            </a:extLst>
          </p:cNvPr>
          <p:cNvSpPr txBox="1"/>
          <p:nvPr/>
        </p:nvSpPr>
        <p:spPr>
          <a:xfrm>
            <a:off x="251362" y="5644878"/>
            <a:ext cx="323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socratic.org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-the-electron-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it-IT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-of-</a:t>
            </a:r>
            <a:r>
              <a:rPr lang="it-IT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iron</a:t>
            </a:r>
            <a:endParaRPr lang="it-IT" sz="8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16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75C986-DAF9-FB44-ABCC-7038AB311CA0}"/>
              </a:ext>
            </a:extLst>
          </p:cNvPr>
          <p:cNvSpPr txBox="1"/>
          <p:nvPr/>
        </p:nvSpPr>
        <p:spPr>
          <a:xfrm>
            <a:off x="230960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CB7CE6C-6A9B-F344-B00F-0FC0A554793D}"/>
              </a:ext>
            </a:extLst>
          </p:cNvPr>
          <p:cNvSpPr txBox="1"/>
          <p:nvPr/>
        </p:nvSpPr>
        <p:spPr>
          <a:xfrm>
            <a:off x="38079" y="2947418"/>
            <a:ext cx="660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UV/vis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1282548-B545-0D41-AFBF-E98D0DA8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28" y="2337781"/>
            <a:ext cx="6928143" cy="368331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01726A-F299-7047-8CCE-454EBEE04382}"/>
              </a:ext>
            </a:extLst>
          </p:cNvPr>
          <p:cNvSpPr txBox="1"/>
          <p:nvPr/>
        </p:nvSpPr>
        <p:spPr>
          <a:xfrm>
            <a:off x="5407131" y="2261597"/>
            <a:ext cx="149059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Soret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band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2B118E-02CB-4647-9B31-8208AFAE9FFA}"/>
              </a:ext>
            </a:extLst>
          </p:cNvPr>
          <p:cNvSpPr/>
          <p:nvPr/>
        </p:nvSpPr>
        <p:spPr>
          <a:xfrm>
            <a:off x="6644611" y="602109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800" dirty="0" err="1"/>
              <a:t>https</a:t>
            </a:r>
            <a:r>
              <a:rPr lang="it-IT" sz="800" dirty="0"/>
              <a:t>://</a:t>
            </a:r>
            <a:r>
              <a:rPr lang="it-IT" sz="800" dirty="0" err="1"/>
              <a:t>www.oceaninsight.com</a:t>
            </a:r>
            <a:r>
              <a:rPr lang="it-IT" sz="800" dirty="0"/>
              <a:t>/blog/</a:t>
            </a:r>
            <a:r>
              <a:rPr lang="it-IT" sz="800" dirty="0" err="1"/>
              <a:t>characterization</a:t>
            </a:r>
            <a:r>
              <a:rPr lang="it-IT" sz="800" dirty="0"/>
              <a:t>-of-</a:t>
            </a:r>
            <a:r>
              <a:rPr lang="it-IT" sz="800" dirty="0" err="1"/>
              <a:t>heme</a:t>
            </a:r>
            <a:r>
              <a:rPr lang="it-IT" sz="800" dirty="0"/>
              <a:t>-</a:t>
            </a:r>
            <a:r>
              <a:rPr lang="it-IT" sz="800" dirty="0" err="1"/>
              <a:t>proteins</a:t>
            </a:r>
            <a:r>
              <a:rPr lang="it-IT" sz="800" dirty="0"/>
              <a:t>/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74540CC-4D75-DB48-A895-3BC61146C2A4}"/>
              </a:ext>
            </a:extLst>
          </p:cNvPr>
          <p:cNvSpPr txBox="1"/>
          <p:nvPr/>
        </p:nvSpPr>
        <p:spPr>
          <a:xfrm>
            <a:off x="7408100" y="3856274"/>
            <a:ext cx="149059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D4649AF-682A-A84F-B274-90C5EC080309}"/>
              </a:ext>
            </a:extLst>
          </p:cNvPr>
          <p:cNvSpPr/>
          <p:nvPr/>
        </p:nvSpPr>
        <p:spPr>
          <a:xfrm>
            <a:off x="229160" y="3875020"/>
            <a:ext cx="102002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Soret</a:t>
            </a:r>
            <a:r>
              <a:rPr lang="it-IT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Peaks</a:t>
            </a:r>
            <a:endParaRPr lang="it-IT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7C67357-5421-7049-A864-744169EA9C55}"/>
              </a:ext>
            </a:extLst>
          </p:cNvPr>
          <p:cNvSpPr/>
          <p:nvPr/>
        </p:nvSpPr>
        <p:spPr>
          <a:xfrm>
            <a:off x="-30944" y="4187309"/>
            <a:ext cx="47202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(400 – 420) nm;</a:t>
            </a:r>
          </a:p>
          <a:p>
            <a:pPr marL="285750" indent="-285750">
              <a:buFontTx/>
              <a:buChar char="-"/>
            </a:pP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precise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whose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coordinated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with;</a:t>
            </a:r>
          </a:p>
          <a:p>
            <a:pPr marL="285750" indent="-285750">
              <a:buFontTx/>
              <a:buChar char="-"/>
            </a:pP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Extinction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it-IT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124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17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17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75C986-DAF9-FB44-ABCC-7038AB311CA0}"/>
              </a:ext>
            </a:extLst>
          </p:cNvPr>
          <p:cNvSpPr txBox="1"/>
          <p:nvPr/>
        </p:nvSpPr>
        <p:spPr>
          <a:xfrm>
            <a:off x="230960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CB7CE6C-6A9B-F344-B00F-0FC0A554793D}"/>
              </a:ext>
            </a:extLst>
          </p:cNvPr>
          <p:cNvSpPr txBox="1"/>
          <p:nvPr/>
        </p:nvSpPr>
        <p:spPr>
          <a:xfrm>
            <a:off x="38079" y="2947418"/>
            <a:ext cx="660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UV/vis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1A1963-BFAA-4249-9962-C95D581B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67" y="2451366"/>
            <a:ext cx="7765789" cy="4373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273D58-293B-8B44-90D7-903BE529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13" y="2947950"/>
            <a:ext cx="5509993" cy="30998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B5493F4-4059-7943-908C-D34AD49600CB}"/>
              </a:ext>
            </a:extLst>
          </p:cNvPr>
          <p:cNvSpPr txBox="1"/>
          <p:nvPr/>
        </p:nvSpPr>
        <p:spPr>
          <a:xfrm>
            <a:off x="180031" y="3990109"/>
            <a:ext cx="385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induction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induction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56893A5-47D9-DE49-9C3F-DB4E353B91DC}"/>
              </a:ext>
            </a:extLst>
          </p:cNvPr>
          <p:cNvSpPr txBox="1"/>
          <p:nvPr/>
        </p:nvSpPr>
        <p:spPr>
          <a:xfrm>
            <a:off x="372100" y="4993910"/>
            <a:ext cx="27432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stronger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Heme-inducted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34C51B-D272-8142-875A-CFAE795310B3}"/>
              </a:ext>
            </a:extLst>
          </p:cNvPr>
          <p:cNvSpPr txBox="1"/>
          <p:nvPr/>
        </p:nvSpPr>
        <p:spPr>
          <a:xfrm>
            <a:off x="7614561" y="1923230"/>
            <a:ext cx="386640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420 nm ; (530 -560) nm; (650 -700) nm</a:t>
            </a:r>
          </a:p>
        </p:txBody>
      </p:sp>
      <p:sp>
        <p:nvSpPr>
          <p:cNvPr id="13" name="Anello 12">
            <a:extLst>
              <a:ext uri="{FF2B5EF4-FFF2-40B4-BE49-F238E27FC236}">
                <a16:creationId xmlns:a16="http://schemas.microsoft.com/office/drawing/2014/main" id="{8A66A1A8-5F83-AB40-A55C-A43BF35229D8}"/>
              </a:ext>
            </a:extLst>
          </p:cNvPr>
          <p:cNvSpPr/>
          <p:nvPr/>
        </p:nvSpPr>
        <p:spPr>
          <a:xfrm>
            <a:off x="5920086" y="6047785"/>
            <a:ext cx="724525" cy="673690"/>
          </a:xfrm>
          <a:prstGeom prst="donut">
            <a:avLst>
              <a:gd name="adj" fmla="val 4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75C986-DAF9-FB44-ABCC-7038AB311CA0}"/>
              </a:ext>
            </a:extLst>
          </p:cNvPr>
          <p:cNvSpPr txBox="1"/>
          <p:nvPr/>
        </p:nvSpPr>
        <p:spPr>
          <a:xfrm>
            <a:off x="230960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CB7CE6C-6A9B-F344-B00F-0FC0A554793D}"/>
              </a:ext>
            </a:extLst>
          </p:cNvPr>
          <p:cNvSpPr txBox="1"/>
          <p:nvPr/>
        </p:nvSpPr>
        <p:spPr>
          <a:xfrm>
            <a:off x="38079" y="2947418"/>
            <a:ext cx="660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UV/vis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823297-B619-9947-A487-D9D1EF3B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91" y="2280094"/>
            <a:ext cx="7937009" cy="4169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4C13510-5019-BE4F-AF2F-C7A92B3E7B42}"/>
              </a:ext>
            </a:extLst>
          </p:cNvPr>
          <p:cNvSpPr txBox="1"/>
          <p:nvPr/>
        </p:nvSpPr>
        <p:spPr>
          <a:xfrm>
            <a:off x="230960" y="5168868"/>
            <a:ext cx="303179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stronger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H12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Pocket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F928DE3-DB60-D849-A731-628922B81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02"/>
          <a:stretch/>
        </p:blipFill>
        <p:spPr>
          <a:xfrm>
            <a:off x="7317604" y="2820698"/>
            <a:ext cx="3253098" cy="28098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01C625F-C331-0D46-AE10-F489FA4E9CB1}"/>
              </a:ext>
            </a:extLst>
          </p:cNvPr>
          <p:cNvSpPr txBox="1"/>
          <p:nvPr/>
        </p:nvSpPr>
        <p:spPr>
          <a:xfrm>
            <a:off x="5469622" y="3310326"/>
            <a:ext cx="189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12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mutated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ALA.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persist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7E05263-2017-5040-B3F2-B1224E3FF7DD}"/>
              </a:ext>
            </a:extLst>
          </p:cNvPr>
          <p:cNvSpPr txBox="1"/>
          <p:nvPr/>
        </p:nvSpPr>
        <p:spPr>
          <a:xfrm>
            <a:off x="9625623" y="1747121"/>
            <a:ext cx="94507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420 nm</a:t>
            </a:r>
          </a:p>
        </p:txBody>
      </p:sp>
    </p:spTree>
    <p:extLst>
      <p:ext uri="{BB962C8B-B14F-4D97-AF65-F5344CB8AC3E}">
        <p14:creationId xmlns:p14="http://schemas.microsoft.com/office/powerpoint/2010/main" val="368467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19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Protein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75C986-DAF9-FB44-ABCC-7038AB311CA0}"/>
              </a:ext>
            </a:extLst>
          </p:cNvPr>
          <p:cNvSpPr txBox="1"/>
          <p:nvPr/>
        </p:nvSpPr>
        <p:spPr>
          <a:xfrm>
            <a:off x="230960" y="2451366"/>
            <a:ext cx="4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dimer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CB7CE6C-6A9B-F344-B00F-0FC0A554793D}"/>
              </a:ext>
            </a:extLst>
          </p:cNvPr>
          <p:cNvSpPr txBox="1"/>
          <p:nvPr/>
        </p:nvSpPr>
        <p:spPr>
          <a:xfrm>
            <a:off x="38079" y="2947418"/>
            <a:ext cx="660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UV/vis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387D42-F37E-6043-B7FE-F5A145896A90}"/>
              </a:ext>
            </a:extLst>
          </p:cNvPr>
          <p:cNvSpPr txBox="1"/>
          <p:nvPr/>
        </p:nvSpPr>
        <p:spPr>
          <a:xfrm>
            <a:off x="180031" y="4138201"/>
            <a:ext cx="4329165" cy="203132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ALWAYS: 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d-ALA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B.P.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B.P.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Mutant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graphicFrame>
        <p:nvGraphicFramePr>
          <p:cNvPr id="19" name="Grafico 18">
            <a:extLst>
              <a:ext uri="{FF2B5EF4-FFF2-40B4-BE49-F238E27FC236}">
                <a16:creationId xmlns:a16="http://schemas.microsoft.com/office/drawing/2014/main" id="{A0D55E53-35BB-6D4C-B4EC-FC34E5ECAE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38323"/>
              </p:ext>
            </p:extLst>
          </p:nvPr>
        </p:nvGraphicFramePr>
        <p:xfrm>
          <a:off x="4747364" y="2062878"/>
          <a:ext cx="6951946" cy="451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169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2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9DC541C-AAE0-724E-AA1D-563794F8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5" y="1095702"/>
            <a:ext cx="1974644" cy="7404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7233A4D-8839-4945-BAEA-6E9A6282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258" y="1095702"/>
            <a:ext cx="6030108" cy="499125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F9CCE60-1526-9E4C-924E-C845CAC67993}"/>
              </a:ext>
            </a:extLst>
          </p:cNvPr>
          <p:cNvSpPr/>
          <p:nvPr/>
        </p:nvSpPr>
        <p:spPr>
          <a:xfrm>
            <a:off x="3174258" y="3591331"/>
            <a:ext cx="2656526" cy="23819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DA47FF-7777-AB4F-8060-3E2AED5A727B}"/>
              </a:ext>
            </a:extLst>
          </p:cNvPr>
          <p:cNvSpPr txBox="1"/>
          <p:nvPr/>
        </p:nvSpPr>
        <p:spPr>
          <a:xfrm>
            <a:off x="5084175" y="1095702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novo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98D9E92-5ADB-C740-84C0-7C55318D0B2A}"/>
              </a:ext>
            </a:extLst>
          </p:cNvPr>
          <p:cNvSpPr txBox="1"/>
          <p:nvPr/>
        </p:nvSpPr>
        <p:spPr>
          <a:xfrm>
            <a:off x="8486795" y="17991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energetical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8DF0ABD-BB7D-2442-A0C1-5F3796A6E58D}"/>
              </a:ext>
            </a:extLst>
          </p:cNvPr>
          <p:cNvSpPr txBox="1"/>
          <p:nvPr/>
        </p:nvSpPr>
        <p:spPr>
          <a:xfrm>
            <a:off x="8790359" y="4436633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Folding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RT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AlphaFold2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D80217A-F822-ED40-AF27-BF733445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063715"/>
            <a:ext cx="1978096" cy="169858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A1D123C-8B00-DC45-8B0D-BCC1D6FBD897}"/>
              </a:ext>
            </a:extLst>
          </p:cNvPr>
          <p:cNvSpPr txBox="1"/>
          <p:nvPr/>
        </p:nvSpPr>
        <p:spPr>
          <a:xfrm>
            <a:off x="1616034" y="4435952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protien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production</a:t>
            </a:r>
          </a:p>
          <a:p>
            <a:pPr marL="285750" indent="-285750">
              <a:buFontTx/>
              <a:buChar char="-"/>
            </a:pP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biochemical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caracterization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78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20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Future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73509569-F15F-AF4C-BF06-A4E5908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34"/>
          <a:stretch/>
        </p:blipFill>
        <p:spPr>
          <a:xfrm>
            <a:off x="169962" y="2670065"/>
            <a:ext cx="3197993" cy="151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76AC97-1E73-1B41-A15A-58B03F290B5A}"/>
              </a:ext>
            </a:extLst>
          </p:cNvPr>
          <p:cNvSpPr txBox="1"/>
          <p:nvPr/>
        </p:nvSpPr>
        <p:spPr>
          <a:xfrm>
            <a:off x="3825155" y="1298377"/>
            <a:ext cx="71158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Truncated bundle: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helical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bundles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Homodimeric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stronger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Heme-induced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weaker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H12A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BP and HIS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Homodimeric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binding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heme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it-IT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once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bis-HIS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MS, NMR, MPE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in progress: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residues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BP to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eventual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side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groups of the b-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7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21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3099250"/>
            <a:ext cx="12192000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Aknowledgements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6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3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057AA3-67E2-5641-B5B3-81A5974F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4" y="1142783"/>
            <a:ext cx="5371978" cy="97112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DC6232C-B196-754B-AFAB-5B6971A1D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6" t="790" r="3970"/>
          <a:stretch/>
        </p:blipFill>
        <p:spPr>
          <a:xfrm>
            <a:off x="7800974" y="2113906"/>
            <a:ext cx="3552825" cy="4264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4261264-E15D-FF44-97C8-9C1B0D3B4F85}"/>
              </a:ext>
            </a:extLst>
          </p:cNvPr>
          <p:cNvSpPr txBox="1"/>
          <p:nvPr/>
        </p:nvSpPr>
        <p:spPr>
          <a:xfrm>
            <a:off x="6991892" y="1477644"/>
            <a:ext cx="5143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Asymmetric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ligand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scaffold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transfert;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18B8D15-47F5-D243-8EBF-19C2ECB170B3}"/>
              </a:ext>
            </a:extLst>
          </p:cNvPr>
          <p:cNvSpPr txBox="1"/>
          <p:nvPr/>
        </p:nvSpPr>
        <p:spPr>
          <a:xfrm>
            <a:off x="7696708" y="1142783"/>
            <a:ext cx="3734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SYSTEM </a:t>
            </a:r>
          </a:p>
        </p:txBody>
      </p:sp>
      <p:pic>
        <p:nvPicPr>
          <p:cNvPr id="16" name="Immagine 1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9DC541C-AAE0-724E-AA1D-563794F8B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168" y="-15404"/>
            <a:ext cx="1974644" cy="74049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98B282-608F-7B45-A1B5-D9A4D39DF114}"/>
              </a:ext>
            </a:extLst>
          </p:cNvPr>
          <p:cNvSpPr txBox="1"/>
          <p:nvPr/>
        </p:nvSpPr>
        <p:spPr>
          <a:xfrm>
            <a:off x="161924" y="2309557"/>
            <a:ext cx="5143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3H5L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scaffold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71D34E1D-1B41-5548-A7B4-BAC9D38AC9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30"/>
          <a:stretch/>
        </p:blipFill>
        <p:spPr>
          <a:xfrm>
            <a:off x="1724041" y="5140569"/>
            <a:ext cx="3141068" cy="1580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32A5713-2237-A346-B581-4BF6B486F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35" y="2729820"/>
            <a:ext cx="3552826" cy="2313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356F41E-CCB0-B640-B3E9-9495BB14D0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679" t="11869" r="19625" b="49833"/>
          <a:stretch/>
        </p:blipFill>
        <p:spPr>
          <a:xfrm>
            <a:off x="10500263" y="4967531"/>
            <a:ext cx="1519449" cy="16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7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4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E6568C8-1C97-C345-906D-C6A2E78AB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790" r="3970"/>
          <a:stretch/>
        </p:blipFill>
        <p:spPr>
          <a:xfrm>
            <a:off x="-17749" y="2533456"/>
            <a:ext cx="2960822" cy="3553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F4D307-2D29-8F4A-9149-AF12F9E77A33}"/>
              </a:ext>
            </a:extLst>
          </p:cNvPr>
          <p:cNvSpPr txBox="1"/>
          <p:nvPr/>
        </p:nvSpPr>
        <p:spPr>
          <a:xfrm>
            <a:off x="550634" y="2160981"/>
            <a:ext cx="210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Times" pitchFamily="2" charset="0"/>
              </a:rPr>
              <a:t>Starting</a:t>
            </a:r>
            <a:r>
              <a:rPr lang="it-IT" b="1" dirty="0">
                <a:latin typeface="Times" pitchFamily="2" charset="0"/>
              </a:rPr>
              <a:t> idea</a:t>
            </a:r>
          </a:p>
        </p:txBody>
      </p:sp>
      <p:sp>
        <p:nvSpPr>
          <p:cNvPr id="8" name="Freccia curva 7">
            <a:extLst>
              <a:ext uri="{FF2B5EF4-FFF2-40B4-BE49-F238E27FC236}">
                <a16:creationId xmlns:a16="http://schemas.microsoft.com/office/drawing/2014/main" id="{F6BD479B-F9F8-AA4B-9B07-878FDFE963B9}"/>
              </a:ext>
            </a:extLst>
          </p:cNvPr>
          <p:cNvSpPr/>
          <p:nvPr/>
        </p:nvSpPr>
        <p:spPr>
          <a:xfrm>
            <a:off x="2101933" y="1423505"/>
            <a:ext cx="581891" cy="6880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62B6C37-01A2-C648-99A1-F04C8F88E84A}"/>
              </a:ext>
            </a:extLst>
          </p:cNvPr>
          <p:cNvSpPr/>
          <p:nvPr/>
        </p:nvSpPr>
        <p:spPr>
          <a:xfrm>
            <a:off x="2910443" y="1258784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6B00AC8-5621-2D49-8570-AE010C44EDF7}"/>
              </a:ext>
            </a:extLst>
          </p:cNvPr>
          <p:cNvSpPr/>
          <p:nvPr/>
        </p:nvSpPr>
        <p:spPr>
          <a:xfrm>
            <a:off x="3153594" y="1328014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silico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it-IT" b="1" dirty="0"/>
          </a:p>
        </p:txBody>
      </p:sp>
      <p:sp>
        <p:nvSpPr>
          <p:cNvPr id="14" name="Cornice 13">
            <a:extLst>
              <a:ext uri="{FF2B5EF4-FFF2-40B4-BE49-F238E27FC236}">
                <a16:creationId xmlns:a16="http://schemas.microsoft.com/office/drawing/2014/main" id="{2417DF20-6B1D-B44F-8F29-EFAC825CB63B}"/>
              </a:ext>
            </a:extLst>
          </p:cNvPr>
          <p:cNvSpPr/>
          <p:nvPr/>
        </p:nvSpPr>
        <p:spPr>
          <a:xfrm>
            <a:off x="2910444" y="1767508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Cornice 21">
            <a:extLst>
              <a:ext uri="{FF2B5EF4-FFF2-40B4-BE49-F238E27FC236}">
                <a16:creationId xmlns:a16="http://schemas.microsoft.com/office/drawing/2014/main" id="{3B7DEC3D-5C95-2A47-98BA-5DF252FD7AB4}"/>
              </a:ext>
            </a:extLst>
          </p:cNvPr>
          <p:cNvSpPr/>
          <p:nvPr/>
        </p:nvSpPr>
        <p:spPr>
          <a:xfrm>
            <a:off x="5179620" y="1767042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9845A63-3020-F24A-B8C0-7D8CAE1234A8}"/>
              </a:ext>
            </a:extLst>
          </p:cNvPr>
          <p:cNvSpPr/>
          <p:nvPr/>
        </p:nvSpPr>
        <p:spPr>
          <a:xfrm>
            <a:off x="3163225" y="1898651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Bundle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truncation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01B1669-0C97-3748-9BBE-1CD264377E0E}"/>
              </a:ext>
            </a:extLst>
          </p:cNvPr>
          <p:cNvSpPr/>
          <p:nvPr/>
        </p:nvSpPr>
        <p:spPr>
          <a:xfrm>
            <a:off x="5487389" y="1879344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it-IT" dirty="0"/>
          </a:p>
        </p:txBody>
      </p:sp>
      <p:sp>
        <p:nvSpPr>
          <p:cNvPr id="26" name="Cornice 25">
            <a:extLst>
              <a:ext uri="{FF2B5EF4-FFF2-40B4-BE49-F238E27FC236}">
                <a16:creationId xmlns:a16="http://schemas.microsoft.com/office/drawing/2014/main" id="{9BCF1027-CDA2-7146-A3B7-12597E113369}"/>
              </a:ext>
            </a:extLst>
          </p:cNvPr>
          <p:cNvSpPr/>
          <p:nvPr/>
        </p:nvSpPr>
        <p:spPr>
          <a:xfrm>
            <a:off x="7448796" y="1766576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475A236-4739-E74A-A9F1-BF390AB1664F}"/>
              </a:ext>
            </a:extLst>
          </p:cNvPr>
          <p:cNvSpPr/>
          <p:nvPr/>
        </p:nvSpPr>
        <p:spPr>
          <a:xfrm>
            <a:off x="7780885" y="187934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Symmetrization</a:t>
            </a:r>
            <a:endParaRPr lang="it-IT" dirty="0"/>
          </a:p>
        </p:txBody>
      </p:sp>
      <p:sp>
        <p:nvSpPr>
          <p:cNvPr id="28" name="Cornice 27">
            <a:extLst>
              <a:ext uri="{FF2B5EF4-FFF2-40B4-BE49-F238E27FC236}">
                <a16:creationId xmlns:a16="http://schemas.microsoft.com/office/drawing/2014/main" id="{3E2B8877-01AE-D445-A762-8C1EFF1276E7}"/>
              </a:ext>
            </a:extLst>
          </p:cNvPr>
          <p:cNvSpPr/>
          <p:nvPr/>
        </p:nvSpPr>
        <p:spPr>
          <a:xfrm>
            <a:off x="9727869" y="1763697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CC8FA55-98D0-1446-8F65-7A165589C331}"/>
              </a:ext>
            </a:extLst>
          </p:cNvPr>
          <p:cNvSpPr/>
          <p:nvPr/>
        </p:nvSpPr>
        <p:spPr>
          <a:xfrm>
            <a:off x="9919789" y="1878878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</a:t>
            </a:r>
            <a:endParaRPr lang="it-IT" dirty="0"/>
          </a:p>
        </p:txBody>
      </p:sp>
      <p:sp>
        <p:nvSpPr>
          <p:cNvPr id="30" name="Freccia curva 29">
            <a:extLst>
              <a:ext uri="{FF2B5EF4-FFF2-40B4-BE49-F238E27FC236}">
                <a16:creationId xmlns:a16="http://schemas.microsoft.com/office/drawing/2014/main" id="{E2461A6C-0C3A-4942-9EBE-E09C65A4F1BE}"/>
              </a:ext>
            </a:extLst>
          </p:cNvPr>
          <p:cNvSpPr/>
          <p:nvPr/>
        </p:nvSpPr>
        <p:spPr>
          <a:xfrm rot="10800000">
            <a:off x="11062854" y="2869104"/>
            <a:ext cx="581891" cy="6880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1" name="Cornice 30">
            <a:extLst>
              <a:ext uri="{FF2B5EF4-FFF2-40B4-BE49-F238E27FC236}">
                <a16:creationId xmlns:a16="http://schemas.microsoft.com/office/drawing/2014/main" id="{C446B3D2-3E45-DB44-8828-89C66F4316BD}"/>
              </a:ext>
            </a:extLst>
          </p:cNvPr>
          <p:cNvSpPr/>
          <p:nvPr/>
        </p:nvSpPr>
        <p:spPr>
          <a:xfrm>
            <a:off x="8547426" y="3079054"/>
            <a:ext cx="2350325" cy="593937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7E7801D-A08B-0244-997E-DD1FF5468DDC}"/>
              </a:ext>
            </a:extLst>
          </p:cNvPr>
          <p:cNvSpPr/>
          <p:nvPr/>
        </p:nvSpPr>
        <p:spPr>
          <a:xfrm>
            <a:off x="8715838" y="3191356"/>
            <a:ext cx="201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Energies</a:t>
            </a:r>
            <a:r>
              <a:rPr lang="it-IT" dirty="0"/>
              <a:t>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33" name="Cornice 32">
            <a:extLst>
              <a:ext uri="{FF2B5EF4-FFF2-40B4-BE49-F238E27FC236}">
                <a16:creationId xmlns:a16="http://schemas.microsoft.com/office/drawing/2014/main" id="{B1AADAAD-94D4-2E4D-9CD1-B8D631DBE037}"/>
              </a:ext>
            </a:extLst>
          </p:cNvPr>
          <p:cNvSpPr/>
          <p:nvPr/>
        </p:nvSpPr>
        <p:spPr>
          <a:xfrm>
            <a:off x="6196343" y="3068346"/>
            <a:ext cx="2350325" cy="604645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087FCA0-DB8A-9442-B15C-0E216E5BBF3C}"/>
              </a:ext>
            </a:extLst>
          </p:cNvPr>
          <p:cNvSpPr/>
          <p:nvPr/>
        </p:nvSpPr>
        <p:spPr>
          <a:xfrm>
            <a:off x="6436195" y="3178872"/>
            <a:ext cx="1985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Ab </a:t>
            </a:r>
            <a:r>
              <a:rPr lang="it-IT" dirty="0" err="1"/>
              <a:t>initio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35" name="Freccia curva 34">
            <a:extLst>
              <a:ext uri="{FF2B5EF4-FFF2-40B4-BE49-F238E27FC236}">
                <a16:creationId xmlns:a16="http://schemas.microsoft.com/office/drawing/2014/main" id="{079A6B9A-91C6-964E-A262-A78E16A1E67A}"/>
              </a:ext>
            </a:extLst>
          </p:cNvPr>
          <p:cNvSpPr/>
          <p:nvPr/>
        </p:nvSpPr>
        <p:spPr>
          <a:xfrm rot="16200000" flipH="1">
            <a:off x="5010393" y="3286909"/>
            <a:ext cx="593938" cy="6880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Cornice 35">
            <a:extLst>
              <a:ext uri="{FF2B5EF4-FFF2-40B4-BE49-F238E27FC236}">
                <a16:creationId xmlns:a16="http://schemas.microsoft.com/office/drawing/2014/main" id="{3C81755B-4868-5340-A6E5-704C7B8CF7FE}"/>
              </a:ext>
            </a:extLst>
          </p:cNvPr>
          <p:cNvSpPr/>
          <p:nvPr/>
        </p:nvSpPr>
        <p:spPr>
          <a:xfrm>
            <a:off x="4383476" y="4598660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6CB85AE-BAA0-1E40-9237-9D7C39C23A19}"/>
              </a:ext>
            </a:extLst>
          </p:cNvPr>
          <p:cNvSpPr/>
          <p:nvPr/>
        </p:nvSpPr>
        <p:spPr>
          <a:xfrm>
            <a:off x="4494872" y="4713082"/>
            <a:ext cx="3415935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 and production</a:t>
            </a:r>
          </a:p>
        </p:txBody>
      </p:sp>
      <p:sp>
        <p:nvSpPr>
          <p:cNvPr id="38" name="Cornice 37">
            <a:extLst>
              <a:ext uri="{FF2B5EF4-FFF2-40B4-BE49-F238E27FC236}">
                <a16:creationId xmlns:a16="http://schemas.microsoft.com/office/drawing/2014/main" id="{F9E8E613-ED44-F746-AF04-A5CA944A52CD}"/>
              </a:ext>
            </a:extLst>
          </p:cNvPr>
          <p:cNvSpPr/>
          <p:nvPr/>
        </p:nvSpPr>
        <p:spPr>
          <a:xfrm>
            <a:off x="7922682" y="4597362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58FEACC-C009-254C-8280-B0202CB213FF}"/>
              </a:ext>
            </a:extLst>
          </p:cNvPr>
          <p:cNvSpPr/>
          <p:nvPr/>
        </p:nvSpPr>
        <p:spPr>
          <a:xfrm>
            <a:off x="8346762" y="4705628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Biochemical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5ABF7174-5ADE-A243-8160-CA7271FBA4FA}"/>
              </a:ext>
            </a:extLst>
          </p:cNvPr>
          <p:cNvSpPr/>
          <p:nvPr/>
        </p:nvSpPr>
        <p:spPr>
          <a:xfrm>
            <a:off x="4383476" y="4088633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7EFBB76-952D-F04C-81A4-684CEEF55B2E}"/>
              </a:ext>
            </a:extLst>
          </p:cNvPr>
          <p:cNvSpPr/>
          <p:nvPr/>
        </p:nvSpPr>
        <p:spPr>
          <a:xfrm>
            <a:off x="5651365" y="4141315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42" name="Freccia curva 41">
            <a:extLst>
              <a:ext uri="{FF2B5EF4-FFF2-40B4-BE49-F238E27FC236}">
                <a16:creationId xmlns:a16="http://schemas.microsoft.com/office/drawing/2014/main" id="{E26F07E3-EA1A-124C-8932-3983541AF659}"/>
              </a:ext>
            </a:extLst>
          </p:cNvPr>
          <p:cNvSpPr/>
          <p:nvPr/>
        </p:nvSpPr>
        <p:spPr>
          <a:xfrm rot="10800000">
            <a:off x="3163225" y="5518813"/>
            <a:ext cx="4828464" cy="508724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7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5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8806B5C-F323-7B40-95EA-AA0CA8840B8D}"/>
              </a:ext>
            </a:extLst>
          </p:cNvPr>
          <p:cNvSpPr/>
          <p:nvPr/>
        </p:nvSpPr>
        <p:spPr>
          <a:xfrm>
            <a:off x="84122" y="1021280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95E979F-739F-404B-87EE-1AD4E2F78001}"/>
              </a:ext>
            </a:extLst>
          </p:cNvPr>
          <p:cNvSpPr/>
          <p:nvPr/>
        </p:nvSpPr>
        <p:spPr>
          <a:xfrm>
            <a:off x="327273" y="109051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silico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it-IT" b="1" dirty="0"/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0C679327-1014-C240-91C3-3B341426D391}"/>
              </a:ext>
            </a:extLst>
          </p:cNvPr>
          <p:cNvSpPr/>
          <p:nvPr/>
        </p:nvSpPr>
        <p:spPr>
          <a:xfrm>
            <a:off x="84123" y="1530004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Cornice 19">
            <a:extLst>
              <a:ext uri="{FF2B5EF4-FFF2-40B4-BE49-F238E27FC236}">
                <a16:creationId xmlns:a16="http://schemas.microsoft.com/office/drawing/2014/main" id="{38997E3E-E9E8-E74B-B126-2625DA216122}"/>
              </a:ext>
            </a:extLst>
          </p:cNvPr>
          <p:cNvSpPr/>
          <p:nvPr/>
        </p:nvSpPr>
        <p:spPr>
          <a:xfrm>
            <a:off x="2353299" y="1529538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213C444-C509-454F-89F2-43B165CEABE3}"/>
              </a:ext>
            </a:extLst>
          </p:cNvPr>
          <p:cNvSpPr/>
          <p:nvPr/>
        </p:nvSpPr>
        <p:spPr>
          <a:xfrm>
            <a:off x="336904" y="1661147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Bundle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truncation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8379382-0B6D-D64D-81CC-5435803CE7D5}"/>
              </a:ext>
            </a:extLst>
          </p:cNvPr>
          <p:cNvSpPr/>
          <p:nvPr/>
        </p:nvSpPr>
        <p:spPr>
          <a:xfrm>
            <a:off x="2661068" y="16418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Cornice 24">
            <a:extLst>
              <a:ext uri="{FF2B5EF4-FFF2-40B4-BE49-F238E27FC236}">
                <a16:creationId xmlns:a16="http://schemas.microsoft.com/office/drawing/2014/main" id="{C090FBAF-3403-FE46-887C-C6FD1B4AD6E9}"/>
              </a:ext>
            </a:extLst>
          </p:cNvPr>
          <p:cNvSpPr/>
          <p:nvPr/>
        </p:nvSpPr>
        <p:spPr>
          <a:xfrm>
            <a:off x="4622475" y="1529072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E14C267-103C-C145-BBC1-9F9A618F9E7D}"/>
              </a:ext>
            </a:extLst>
          </p:cNvPr>
          <p:cNvSpPr/>
          <p:nvPr/>
        </p:nvSpPr>
        <p:spPr>
          <a:xfrm>
            <a:off x="4954564" y="164184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Symmetrization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Cornice 26">
            <a:extLst>
              <a:ext uri="{FF2B5EF4-FFF2-40B4-BE49-F238E27FC236}">
                <a16:creationId xmlns:a16="http://schemas.microsoft.com/office/drawing/2014/main" id="{D4290E84-0B2F-F54A-8273-E2900CCA955E}"/>
              </a:ext>
            </a:extLst>
          </p:cNvPr>
          <p:cNvSpPr/>
          <p:nvPr/>
        </p:nvSpPr>
        <p:spPr>
          <a:xfrm>
            <a:off x="6901548" y="1540481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1F8DC5B-814F-274A-995A-7C31A8B699D4}"/>
              </a:ext>
            </a:extLst>
          </p:cNvPr>
          <p:cNvSpPr/>
          <p:nvPr/>
        </p:nvSpPr>
        <p:spPr>
          <a:xfrm>
            <a:off x="7093468" y="1641374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Immagine 2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1FF76B2-57A3-6C40-992B-651237DA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" y="2414416"/>
            <a:ext cx="1262886" cy="4735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4E11FB7-5B6B-274A-A217-3707F40B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730" y="2456379"/>
            <a:ext cx="5002236" cy="3439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21A7EC-C448-F346-B648-938ADA50C190}"/>
              </a:ext>
            </a:extLst>
          </p:cNvPr>
          <p:cNvSpPr txBox="1"/>
          <p:nvPr/>
        </p:nvSpPr>
        <p:spPr>
          <a:xfrm>
            <a:off x="6381387" y="3310645"/>
            <a:ext cx="639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Remodel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Rosetta;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Blueprint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file;</a:t>
            </a:r>
          </a:p>
        </p:txBody>
      </p:sp>
    </p:spTree>
    <p:extLst>
      <p:ext uri="{BB962C8B-B14F-4D97-AF65-F5344CB8AC3E}">
        <p14:creationId xmlns:p14="http://schemas.microsoft.com/office/powerpoint/2010/main" val="36631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6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8806B5C-F323-7B40-95EA-AA0CA8840B8D}"/>
              </a:ext>
            </a:extLst>
          </p:cNvPr>
          <p:cNvSpPr/>
          <p:nvPr/>
        </p:nvSpPr>
        <p:spPr>
          <a:xfrm>
            <a:off x="84122" y="1021280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95E979F-739F-404B-87EE-1AD4E2F78001}"/>
              </a:ext>
            </a:extLst>
          </p:cNvPr>
          <p:cNvSpPr/>
          <p:nvPr/>
        </p:nvSpPr>
        <p:spPr>
          <a:xfrm>
            <a:off x="327273" y="109051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silico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it-IT" b="1" dirty="0"/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0C679327-1014-C240-91C3-3B341426D391}"/>
              </a:ext>
            </a:extLst>
          </p:cNvPr>
          <p:cNvSpPr/>
          <p:nvPr/>
        </p:nvSpPr>
        <p:spPr>
          <a:xfrm>
            <a:off x="84123" y="1530004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Cornice 19">
            <a:extLst>
              <a:ext uri="{FF2B5EF4-FFF2-40B4-BE49-F238E27FC236}">
                <a16:creationId xmlns:a16="http://schemas.microsoft.com/office/drawing/2014/main" id="{38997E3E-E9E8-E74B-B126-2625DA216122}"/>
              </a:ext>
            </a:extLst>
          </p:cNvPr>
          <p:cNvSpPr/>
          <p:nvPr/>
        </p:nvSpPr>
        <p:spPr>
          <a:xfrm>
            <a:off x="2353299" y="1529538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213C444-C509-454F-89F2-43B165CEABE3}"/>
              </a:ext>
            </a:extLst>
          </p:cNvPr>
          <p:cNvSpPr/>
          <p:nvPr/>
        </p:nvSpPr>
        <p:spPr>
          <a:xfrm>
            <a:off x="336904" y="1661147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Bundle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truncation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8379382-0B6D-D64D-81CC-5435803CE7D5}"/>
              </a:ext>
            </a:extLst>
          </p:cNvPr>
          <p:cNvSpPr/>
          <p:nvPr/>
        </p:nvSpPr>
        <p:spPr>
          <a:xfrm>
            <a:off x="2661068" y="16418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it-IT" dirty="0"/>
          </a:p>
        </p:txBody>
      </p:sp>
      <p:sp>
        <p:nvSpPr>
          <p:cNvPr id="25" name="Cornice 24">
            <a:extLst>
              <a:ext uri="{FF2B5EF4-FFF2-40B4-BE49-F238E27FC236}">
                <a16:creationId xmlns:a16="http://schemas.microsoft.com/office/drawing/2014/main" id="{C090FBAF-3403-FE46-887C-C6FD1B4AD6E9}"/>
              </a:ext>
            </a:extLst>
          </p:cNvPr>
          <p:cNvSpPr/>
          <p:nvPr/>
        </p:nvSpPr>
        <p:spPr>
          <a:xfrm>
            <a:off x="4622475" y="1529072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E14C267-103C-C145-BBC1-9F9A618F9E7D}"/>
              </a:ext>
            </a:extLst>
          </p:cNvPr>
          <p:cNvSpPr/>
          <p:nvPr/>
        </p:nvSpPr>
        <p:spPr>
          <a:xfrm>
            <a:off x="4954564" y="164184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Symmetrization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Cornice 26">
            <a:extLst>
              <a:ext uri="{FF2B5EF4-FFF2-40B4-BE49-F238E27FC236}">
                <a16:creationId xmlns:a16="http://schemas.microsoft.com/office/drawing/2014/main" id="{D4290E84-0B2F-F54A-8273-E2900CCA955E}"/>
              </a:ext>
            </a:extLst>
          </p:cNvPr>
          <p:cNvSpPr/>
          <p:nvPr/>
        </p:nvSpPr>
        <p:spPr>
          <a:xfrm>
            <a:off x="6901548" y="1528606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1F8DC5B-814F-274A-995A-7C31A8B699D4}"/>
              </a:ext>
            </a:extLst>
          </p:cNvPr>
          <p:cNvSpPr/>
          <p:nvPr/>
        </p:nvSpPr>
        <p:spPr>
          <a:xfrm>
            <a:off x="7093468" y="1641374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Immagine 2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1FF76B2-57A3-6C40-992B-651237DA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48" y="2631733"/>
            <a:ext cx="1262886" cy="4735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4FF1F-4291-0041-ADB8-DD8360CD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341" y="3350568"/>
            <a:ext cx="6381532" cy="3017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CAD9AD9-726E-DF47-8058-1A6C01FFB312}"/>
              </a:ext>
            </a:extLst>
          </p:cNvPr>
          <p:cNvSpPr txBox="1"/>
          <p:nvPr/>
        </p:nvSpPr>
        <p:spPr>
          <a:xfrm>
            <a:off x="3990536" y="2290613"/>
            <a:ext cx="7011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latin typeface="Times" pitchFamily="2" charset="0"/>
              </a:rPr>
              <a:t>xml script</a:t>
            </a:r>
            <a:r>
              <a:rPr lang="it-IT" sz="1400" dirty="0">
                <a:latin typeface="Times" pitchFamily="2" charset="0"/>
              </a:rPr>
              <a:t>: </a:t>
            </a:r>
            <a:r>
              <a:rPr lang="it-IT" sz="1400" dirty="0" err="1">
                <a:latin typeface="Times" pitchFamily="2" charset="0"/>
              </a:rPr>
              <a:t>Layer</a:t>
            </a:r>
            <a:r>
              <a:rPr lang="it-IT" sz="1400" dirty="0">
                <a:latin typeface="Times" pitchFamily="2" charset="0"/>
              </a:rPr>
              <a:t> Design </a:t>
            </a:r>
            <a:r>
              <a:rPr lang="it-IT" sz="1400" dirty="0" err="1">
                <a:latin typeface="Times" pitchFamily="2" charset="0"/>
              </a:rPr>
              <a:t>mover</a:t>
            </a:r>
            <a:r>
              <a:rPr lang="it-IT" sz="1400" dirty="0">
                <a:latin typeface="Times" pitchFamily="2" charset="0"/>
              </a:rPr>
              <a:t> (SEQUENCE DESIGN-LAYER);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latin typeface="Times" pitchFamily="2" charset="0"/>
              </a:rPr>
              <a:t>xml script </a:t>
            </a:r>
            <a:r>
              <a:rPr lang="it-IT" sz="1400" dirty="0">
                <a:latin typeface="Times" pitchFamily="2" charset="0"/>
              </a:rPr>
              <a:t>on </a:t>
            </a:r>
            <a:r>
              <a:rPr lang="it-IT" sz="1400" b="1" dirty="0" err="1">
                <a:latin typeface="Times" pitchFamily="2" charset="0"/>
              </a:rPr>
              <a:t>lcluster</a:t>
            </a:r>
            <a:r>
              <a:rPr lang="it-IT" sz="1400" dirty="0">
                <a:latin typeface="Times" pitchFamily="2" charset="0"/>
              </a:rPr>
              <a:t>: </a:t>
            </a:r>
            <a:r>
              <a:rPr lang="it-IT" sz="1400" dirty="0" err="1">
                <a:latin typeface="Times" pitchFamily="2" charset="0"/>
              </a:rPr>
              <a:t>PackRotamer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mover</a:t>
            </a:r>
            <a:r>
              <a:rPr lang="it-IT" sz="1400" dirty="0">
                <a:latin typeface="Times" pitchFamily="2" charset="0"/>
              </a:rPr>
              <a:t> (SEQUENCE DESIGN-REU);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latin typeface="Times" pitchFamily="2" charset="0"/>
              </a:rPr>
              <a:t>Python script</a:t>
            </a:r>
            <a:r>
              <a:rPr lang="it-IT" sz="1400" dirty="0">
                <a:latin typeface="Times" pitchFamily="2" charset="0"/>
              </a:rPr>
              <a:t>: REU </a:t>
            </a:r>
            <a:r>
              <a:rPr lang="it-IT" sz="1400" dirty="0" err="1">
                <a:latin typeface="Times" pitchFamily="2" charset="0"/>
              </a:rPr>
              <a:t>evaluation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at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each</a:t>
            </a:r>
            <a:r>
              <a:rPr lang="it-IT" sz="1400" dirty="0">
                <a:latin typeface="Times" pitchFamily="2" charset="0"/>
              </a:rPr>
              <a:t> residue position;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latin typeface="Times" pitchFamily="2" charset="0"/>
              </a:rPr>
              <a:t>Remodel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b="1" dirty="0" err="1">
                <a:latin typeface="Times" pitchFamily="2" charset="0"/>
              </a:rPr>
              <a:t>application</a:t>
            </a:r>
            <a:r>
              <a:rPr lang="it-IT" sz="1400" b="1" dirty="0">
                <a:latin typeface="Times" pitchFamily="2" charset="0"/>
              </a:rPr>
              <a:t>;</a:t>
            </a:r>
          </a:p>
        </p:txBody>
      </p:sp>
      <p:pic>
        <p:nvPicPr>
          <p:cNvPr id="23" name="Immagine 22" descr="Immagine che contiene interni, scrivania, ufficio&#10;&#10;Descrizione generata automaticamente">
            <a:extLst>
              <a:ext uri="{FF2B5EF4-FFF2-40B4-BE49-F238E27FC236}">
                <a16:creationId xmlns:a16="http://schemas.microsoft.com/office/drawing/2014/main" id="{39889FCF-10C7-E449-91A2-8582C186A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720" y="4219415"/>
            <a:ext cx="23622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A8ECBA9-9F7D-B54B-A048-454795836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85" y="3960560"/>
            <a:ext cx="929344" cy="17857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B30AE67D-3CB7-6E44-A2E3-7B45C430FC65}"/>
              </a:ext>
            </a:extLst>
          </p:cNvPr>
          <p:cNvCxnSpPr/>
          <p:nvPr/>
        </p:nvCxnSpPr>
        <p:spPr>
          <a:xfrm>
            <a:off x="8480121" y="4010664"/>
            <a:ext cx="6260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846B109C-E34B-AA4A-8017-A60636EDE3A7}"/>
              </a:ext>
            </a:extLst>
          </p:cNvPr>
          <p:cNvCxnSpPr>
            <a:cxnSpLocks/>
          </p:cNvCxnSpPr>
          <p:nvPr/>
        </p:nvCxnSpPr>
        <p:spPr>
          <a:xfrm>
            <a:off x="8181585" y="4213168"/>
            <a:ext cx="9245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4FA2E76A-0642-0847-818D-E4F18820AC6C}"/>
              </a:ext>
            </a:extLst>
          </p:cNvPr>
          <p:cNvCxnSpPr>
            <a:cxnSpLocks/>
          </p:cNvCxnSpPr>
          <p:nvPr/>
        </p:nvCxnSpPr>
        <p:spPr>
          <a:xfrm>
            <a:off x="8221251" y="4428198"/>
            <a:ext cx="9245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B60C5986-04AB-F34E-AB92-10E65A7D675F}"/>
              </a:ext>
            </a:extLst>
          </p:cNvPr>
          <p:cNvCxnSpPr>
            <a:cxnSpLocks/>
          </p:cNvCxnSpPr>
          <p:nvPr/>
        </p:nvCxnSpPr>
        <p:spPr>
          <a:xfrm>
            <a:off x="8169059" y="4628614"/>
            <a:ext cx="107028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7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7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8806B5C-F323-7B40-95EA-AA0CA8840B8D}"/>
              </a:ext>
            </a:extLst>
          </p:cNvPr>
          <p:cNvSpPr/>
          <p:nvPr/>
        </p:nvSpPr>
        <p:spPr>
          <a:xfrm>
            <a:off x="84122" y="1021280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95E979F-739F-404B-87EE-1AD4E2F78001}"/>
              </a:ext>
            </a:extLst>
          </p:cNvPr>
          <p:cNvSpPr/>
          <p:nvPr/>
        </p:nvSpPr>
        <p:spPr>
          <a:xfrm>
            <a:off x="327273" y="109051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silico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it-IT" b="1" dirty="0"/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0C679327-1014-C240-91C3-3B341426D391}"/>
              </a:ext>
            </a:extLst>
          </p:cNvPr>
          <p:cNvSpPr/>
          <p:nvPr/>
        </p:nvSpPr>
        <p:spPr>
          <a:xfrm>
            <a:off x="84123" y="1530004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Cornice 19">
            <a:extLst>
              <a:ext uri="{FF2B5EF4-FFF2-40B4-BE49-F238E27FC236}">
                <a16:creationId xmlns:a16="http://schemas.microsoft.com/office/drawing/2014/main" id="{38997E3E-E9E8-E74B-B126-2625DA216122}"/>
              </a:ext>
            </a:extLst>
          </p:cNvPr>
          <p:cNvSpPr/>
          <p:nvPr/>
        </p:nvSpPr>
        <p:spPr>
          <a:xfrm>
            <a:off x="2353299" y="1529538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213C444-C509-454F-89F2-43B165CEABE3}"/>
              </a:ext>
            </a:extLst>
          </p:cNvPr>
          <p:cNvSpPr/>
          <p:nvPr/>
        </p:nvSpPr>
        <p:spPr>
          <a:xfrm>
            <a:off x="336904" y="1661147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Bundle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truncation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8379382-0B6D-D64D-81CC-5435803CE7D5}"/>
              </a:ext>
            </a:extLst>
          </p:cNvPr>
          <p:cNvSpPr/>
          <p:nvPr/>
        </p:nvSpPr>
        <p:spPr>
          <a:xfrm>
            <a:off x="2661068" y="16418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Cornice 24">
            <a:extLst>
              <a:ext uri="{FF2B5EF4-FFF2-40B4-BE49-F238E27FC236}">
                <a16:creationId xmlns:a16="http://schemas.microsoft.com/office/drawing/2014/main" id="{C090FBAF-3403-FE46-887C-C6FD1B4AD6E9}"/>
              </a:ext>
            </a:extLst>
          </p:cNvPr>
          <p:cNvSpPr/>
          <p:nvPr/>
        </p:nvSpPr>
        <p:spPr>
          <a:xfrm>
            <a:off x="4622475" y="1529072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E14C267-103C-C145-BBC1-9F9A618F9E7D}"/>
              </a:ext>
            </a:extLst>
          </p:cNvPr>
          <p:cNvSpPr/>
          <p:nvPr/>
        </p:nvSpPr>
        <p:spPr>
          <a:xfrm>
            <a:off x="4954564" y="164184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Symmetrization</a:t>
            </a:r>
            <a:endParaRPr lang="it-IT" dirty="0"/>
          </a:p>
        </p:txBody>
      </p:sp>
      <p:sp>
        <p:nvSpPr>
          <p:cNvPr id="27" name="Cornice 26">
            <a:extLst>
              <a:ext uri="{FF2B5EF4-FFF2-40B4-BE49-F238E27FC236}">
                <a16:creationId xmlns:a16="http://schemas.microsoft.com/office/drawing/2014/main" id="{D4290E84-0B2F-F54A-8273-E2900CCA955E}"/>
              </a:ext>
            </a:extLst>
          </p:cNvPr>
          <p:cNvSpPr/>
          <p:nvPr/>
        </p:nvSpPr>
        <p:spPr>
          <a:xfrm>
            <a:off x="6901548" y="1528606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1F8DC5B-814F-274A-995A-7C31A8B699D4}"/>
              </a:ext>
            </a:extLst>
          </p:cNvPr>
          <p:cNvSpPr/>
          <p:nvPr/>
        </p:nvSpPr>
        <p:spPr>
          <a:xfrm>
            <a:off x="7093468" y="1641374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705099-C150-F441-A3C1-C8183A66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89" y="2471383"/>
            <a:ext cx="1262886" cy="47358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04C2F5B-BA98-7645-A5AF-6E22DA62A951}"/>
              </a:ext>
            </a:extLst>
          </p:cNvPr>
          <p:cNvSpPr/>
          <p:nvPr/>
        </p:nvSpPr>
        <p:spPr>
          <a:xfrm>
            <a:off x="4622475" y="2505414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latin typeface="Times" pitchFamily="2" charset="0"/>
              </a:rPr>
              <a:t>xml script</a:t>
            </a:r>
            <a:r>
              <a:rPr lang="it-IT" sz="1400" dirty="0">
                <a:latin typeface="Times" pitchFamily="2" charset="0"/>
              </a:rPr>
              <a:t>: </a:t>
            </a:r>
            <a:r>
              <a:rPr lang="it-IT" sz="1400" dirty="0" err="1">
                <a:latin typeface="Times" pitchFamily="2" charset="0"/>
              </a:rPr>
              <a:t>Symmetry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mover</a:t>
            </a:r>
            <a:r>
              <a:rPr lang="it-IT" sz="1400" dirty="0">
                <a:latin typeface="Times" pitchFamily="2" charset="0"/>
              </a:rPr>
              <a:t>;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3817D4-2C04-A54E-9EC3-A8624E95E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14"/>
          <a:stretch/>
        </p:blipFill>
        <p:spPr>
          <a:xfrm>
            <a:off x="4791660" y="2988588"/>
            <a:ext cx="3275724" cy="3192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8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8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8806B5C-F323-7B40-95EA-AA0CA8840B8D}"/>
              </a:ext>
            </a:extLst>
          </p:cNvPr>
          <p:cNvSpPr/>
          <p:nvPr/>
        </p:nvSpPr>
        <p:spPr>
          <a:xfrm>
            <a:off x="84122" y="1021280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95E979F-739F-404B-87EE-1AD4E2F78001}"/>
              </a:ext>
            </a:extLst>
          </p:cNvPr>
          <p:cNvSpPr/>
          <p:nvPr/>
        </p:nvSpPr>
        <p:spPr>
          <a:xfrm>
            <a:off x="327273" y="109051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silico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it-IT" b="1" dirty="0"/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0C679327-1014-C240-91C3-3B341426D391}"/>
              </a:ext>
            </a:extLst>
          </p:cNvPr>
          <p:cNvSpPr/>
          <p:nvPr/>
        </p:nvSpPr>
        <p:spPr>
          <a:xfrm>
            <a:off x="84123" y="1530004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Cornice 19">
            <a:extLst>
              <a:ext uri="{FF2B5EF4-FFF2-40B4-BE49-F238E27FC236}">
                <a16:creationId xmlns:a16="http://schemas.microsoft.com/office/drawing/2014/main" id="{38997E3E-E9E8-E74B-B126-2625DA216122}"/>
              </a:ext>
            </a:extLst>
          </p:cNvPr>
          <p:cNvSpPr/>
          <p:nvPr/>
        </p:nvSpPr>
        <p:spPr>
          <a:xfrm>
            <a:off x="2353299" y="1529538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213C444-C509-454F-89F2-43B165CEABE3}"/>
              </a:ext>
            </a:extLst>
          </p:cNvPr>
          <p:cNvSpPr/>
          <p:nvPr/>
        </p:nvSpPr>
        <p:spPr>
          <a:xfrm>
            <a:off x="336904" y="1661147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Bundle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truncation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8379382-0B6D-D64D-81CC-5435803CE7D5}"/>
              </a:ext>
            </a:extLst>
          </p:cNvPr>
          <p:cNvSpPr/>
          <p:nvPr/>
        </p:nvSpPr>
        <p:spPr>
          <a:xfrm>
            <a:off x="2661068" y="164184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Cornice 24">
            <a:extLst>
              <a:ext uri="{FF2B5EF4-FFF2-40B4-BE49-F238E27FC236}">
                <a16:creationId xmlns:a16="http://schemas.microsoft.com/office/drawing/2014/main" id="{C090FBAF-3403-FE46-887C-C6FD1B4AD6E9}"/>
              </a:ext>
            </a:extLst>
          </p:cNvPr>
          <p:cNvSpPr/>
          <p:nvPr/>
        </p:nvSpPr>
        <p:spPr>
          <a:xfrm>
            <a:off x="4622475" y="1529072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E14C267-103C-C145-BBC1-9F9A618F9E7D}"/>
              </a:ext>
            </a:extLst>
          </p:cNvPr>
          <p:cNvSpPr/>
          <p:nvPr/>
        </p:nvSpPr>
        <p:spPr>
          <a:xfrm>
            <a:off x="4954564" y="164184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Symmetrization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Cornice 26">
            <a:extLst>
              <a:ext uri="{FF2B5EF4-FFF2-40B4-BE49-F238E27FC236}">
                <a16:creationId xmlns:a16="http://schemas.microsoft.com/office/drawing/2014/main" id="{D4290E84-0B2F-F54A-8273-E2900CCA955E}"/>
              </a:ext>
            </a:extLst>
          </p:cNvPr>
          <p:cNvSpPr/>
          <p:nvPr/>
        </p:nvSpPr>
        <p:spPr>
          <a:xfrm>
            <a:off x="6901548" y="1528606"/>
            <a:ext cx="2350325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1F8DC5B-814F-274A-995A-7C31A8B699D4}"/>
              </a:ext>
            </a:extLst>
          </p:cNvPr>
          <p:cNvSpPr/>
          <p:nvPr/>
        </p:nvSpPr>
        <p:spPr>
          <a:xfrm>
            <a:off x="7093468" y="1641374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</a:t>
            </a:r>
            <a:endParaRPr lang="it-IT" dirty="0"/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705099-C150-F441-A3C1-C8183A66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41" y="1997588"/>
            <a:ext cx="1262886" cy="47358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04C2F5B-BA98-7645-A5AF-6E22DA62A951}"/>
              </a:ext>
            </a:extLst>
          </p:cNvPr>
          <p:cNvSpPr/>
          <p:nvPr/>
        </p:nvSpPr>
        <p:spPr>
          <a:xfrm>
            <a:off x="9228562" y="2552047"/>
            <a:ext cx="30405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200" dirty="0" err="1"/>
              <a:t>Constraint</a:t>
            </a:r>
            <a:r>
              <a:rPr lang="it-IT" sz="1200" dirty="0"/>
              <a:t> file;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200" dirty="0" err="1"/>
              <a:t>Matching</a:t>
            </a:r>
            <a:r>
              <a:rPr lang="it-IT" sz="1200" b="1" dirty="0"/>
              <a:t> </a:t>
            </a:r>
            <a:r>
              <a:rPr lang="it-IT" sz="1200" b="1" dirty="0" err="1"/>
              <a:t>application</a:t>
            </a:r>
            <a:r>
              <a:rPr lang="it-IT" sz="1200" dirty="0"/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200" dirty="0" err="1"/>
              <a:t>Binding</a:t>
            </a:r>
            <a:r>
              <a:rPr lang="it-IT" sz="1200" dirty="0"/>
              <a:t> pocket </a:t>
            </a:r>
            <a:r>
              <a:rPr lang="it-IT" sz="1200" dirty="0" err="1"/>
              <a:t>optimization</a:t>
            </a:r>
            <a:r>
              <a:rPr lang="it-IT" sz="1200" dirty="0"/>
              <a:t> (</a:t>
            </a:r>
            <a:r>
              <a:rPr lang="it-IT" sz="1200" b="1" dirty="0"/>
              <a:t>xml script</a:t>
            </a:r>
            <a:r>
              <a:rPr lang="it-IT" sz="1200" dirty="0"/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200" dirty="0" err="1"/>
              <a:t>Abintio</a:t>
            </a:r>
            <a:r>
              <a:rPr lang="it-IT" sz="1200" dirty="0"/>
              <a:t> </a:t>
            </a:r>
            <a:r>
              <a:rPr lang="it-IT" sz="1200" dirty="0" err="1"/>
              <a:t>prediction</a:t>
            </a:r>
            <a:r>
              <a:rPr lang="it-IT" sz="1200" dirty="0"/>
              <a:t> (</a:t>
            </a:r>
            <a:r>
              <a:rPr lang="it-IT" sz="1200" b="1" dirty="0"/>
              <a:t>RT </a:t>
            </a:r>
            <a:r>
              <a:rPr lang="it-IT" sz="1200" b="1" dirty="0" err="1"/>
              <a:t>Fold</a:t>
            </a:r>
            <a:r>
              <a:rPr lang="it-IT" sz="1200" b="1" dirty="0"/>
              <a:t>, AlphaFold2</a:t>
            </a:r>
            <a:r>
              <a:rPr lang="it-IT" sz="1200" dirty="0"/>
              <a:t>);</a:t>
            </a:r>
          </a:p>
          <a:p>
            <a:endParaRPr lang="it-IT" sz="1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7E43D6F-B832-7549-98B2-D0DE1B61E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21"/>
          <a:stretch/>
        </p:blipFill>
        <p:spPr>
          <a:xfrm>
            <a:off x="4334037" y="2234379"/>
            <a:ext cx="4910353" cy="463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750A6BA-6247-134B-B1E2-EA3433533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73" y="2312417"/>
            <a:ext cx="3467827" cy="211690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367D792-C32C-3943-9898-9F6EE12A7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3" y="4617799"/>
            <a:ext cx="3467826" cy="216808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022005D-8A5B-974E-9FF8-D1092623B135}"/>
              </a:ext>
            </a:extLst>
          </p:cNvPr>
          <p:cNvSpPr txBox="1"/>
          <p:nvPr/>
        </p:nvSpPr>
        <p:spPr>
          <a:xfrm>
            <a:off x="594362" y="5398158"/>
            <a:ext cx="8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HEME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97A0FC1-3D78-1F4A-980C-2A3A04D8D82B}"/>
              </a:ext>
            </a:extLst>
          </p:cNvPr>
          <p:cNvSpPr txBox="1"/>
          <p:nvPr/>
        </p:nvSpPr>
        <p:spPr>
          <a:xfrm>
            <a:off x="990600" y="5851742"/>
            <a:ext cx="6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HIS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D0AAAD14-636A-2742-97E3-42A1E23B26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834"/>
          <a:stretch/>
        </p:blipFill>
        <p:spPr>
          <a:xfrm>
            <a:off x="9298712" y="4408616"/>
            <a:ext cx="2863007" cy="1358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0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094F29-7A73-4145-9F85-5A3254D3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1596-6A7D-E94B-967A-B6F405711EFC}" type="datetime1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BEDCCF-8835-C94F-9D60-5E5FE636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Veronica Delsoglio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9A8E1A-BAE7-104C-9954-56FAE1C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A43-72E1-FA4C-906F-EF1743835F2A}" type="slidenum">
              <a:rPr lang="it-IT" smtClean="0"/>
              <a:t>9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78E7F-A974-FC40-BA7E-CF5B4EDF1CEE}"/>
              </a:ext>
            </a:extLst>
          </p:cNvPr>
          <p:cNvSpPr/>
          <p:nvPr/>
        </p:nvSpPr>
        <p:spPr>
          <a:xfrm>
            <a:off x="0" y="481310"/>
            <a:ext cx="12192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0A896E4A-6A81-A943-8BED-DF66F45463E9}"/>
              </a:ext>
            </a:extLst>
          </p:cNvPr>
          <p:cNvSpPr/>
          <p:nvPr/>
        </p:nvSpPr>
        <p:spPr>
          <a:xfrm>
            <a:off x="68635" y="1541119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680E7A-971C-2241-B102-C1CA8CCA69CB}"/>
              </a:ext>
            </a:extLst>
          </p:cNvPr>
          <p:cNvSpPr/>
          <p:nvPr/>
        </p:nvSpPr>
        <p:spPr>
          <a:xfrm>
            <a:off x="180031" y="1655541"/>
            <a:ext cx="3415935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Protein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 and production</a:t>
            </a:r>
          </a:p>
        </p:txBody>
      </p:sp>
      <p:sp>
        <p:nvSpPr>
          <p:cNvPr id="29" name="Cornice 28">
            <a:extLst>
              <a:ext uri="{FF2B5EF4-FFF2-40B4-BE49-F238E27FC236}">
                <a16:creationId xmlns:a16="http://schemas.microsoft.com/office/drawing/2014/main" id="{7B219F90-31BE-124A-B640-0C35B017FD40}"/>
              </a:ext>
            </a:extLst>
          </p:cNvPr>
          <p:cNvSpPr/>
          <p:nvPr/>
        </p:nvSpPr>
        <p:spPr>
          <a:xfrm>
            <a:off x="3607841" y="1539821"/>
            <a:ext cx="3598581" cy="5939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774258F-7445-FD44-BE78-27AABB851302}"/>
              </a:ext>
            </a:extLst>
          </p:cNvPr>
          <p:cNvSpPr/>
          <p:nvPr/>
        </p:nvSpPr>
        <p:spPr>
          <a:xfrm>
            <a:off x="4031921" y="1648087"/>
            <a:ext cx="287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Biochemical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characterization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F1ED71A-19ED-6C41-AF93-9776CAAA1832}"/>
              </a:ext>
            </a:extLst>
          </p:cNvPr>
          <p:cNvSpPr/>
          <p:nvPr/>
        </p:nvSpPr>
        <p:spPr>
          <a:xfrm>
            <a:off x="68635" y="1031092"/>
            <a:ext cx="3514107" cy="50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E7B224B-C988-9843-B1A8-1EA23C1019B5}"/>
              </a:ext>
            </a:extLst>
          </p:cNvPr>
          <p:cNvSpPr/>
          <p:nvPr/>
        </p:nvSpPr>
        <p:spPr>
          <a:xfrm>
            <a:off x="1336524" y="1083774"/>
            <a:ext cx="89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Wetlab</a:t>
            </a:r>
            <a:endParaRPr lang="it-IT" b="1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9B57DC8-466A-8C45-9216-8E7CDDE7FBE0}"/>
              </a:ext>
            </a:extLst>
          </p:cNvPr>
          <p:cNvSpPr txBox="1"/>
          <p:nvPr/>
        </p:nvSpPr>
        <p:spPr>
          <a:xfrm>
            <a:off x="7754790" y="3274065"/>
            <a:ext cx="70118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latin typeface="Times" pitchFamily="2" charset="0"/>
              </a:rPr>
              <a:t>E.</a:t>
            </a:r>
            <a:r>
              <a:rPr lang="it-IT" sz="1400" i="1" dirty="0" err="1">
                <a:latin typeface="Times" pitchFamily="2" charset="0"/>
              </a:rPr>
              <a:t>coli</a:t>
            </a:r>
            <a:r>
              <a:rPr lang="it-IT" sz="1400" dirty="0">
                <a:latin typeface="Times" pitchFamily="2" charset="0"/>
              </a:rPr>
              <a:t> BL21-STAR </a:t>
            </a:r>
            <a:r>
              <a:rPr lang="it-IT" sz="1400" dirty="0" err="1">
                <a:latin typeface="Times" pitchFamily="2" charset="0"/>
              </a:rPr>
              <a:t>competent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cells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transformation</a:t>
            </a:r>
            <a:r>
              <a:rPr lang="it-IT" sz="1400" dirty="0">
                <a:latin typeface="Times" pitchFamily="2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>
                <a:latin typeface="Times" pitchFamily="2" charset="0"/>
              </a:rPr>
              <a:t>Cell </a:t>
            </a:r>
            <a:r>
              <a:rPr lang="it-IT" sz="1400" dirty="0" err="1">
                <a:latin typeface="Times" pitchFamily="2" charset="0"/>
              </a:rPr>
              <a:t>growth</a:t>
            </a:r>
            <a:r>
              <a:rPr lang="it-IT" sz="1400" dirty="0">
                <a:latin typeface="Times" pitchFamily="2" charset="0"/>
              </a:rPr>
              <a:t> (2L TB </a:t>
            </a:r>
            <a:r>
              <a:rPr lang="it-IT" sz="1400" dirty="0" err="1">
                <a:latin typeface="Times" pitchFamily="2" charset="0"/>
              </a:rPr>
              <a:t>broth</a:t>
            </a:r>
            <a:r>
              <a:rPr lang="it-IT" sz="1400" dirty="0">
                <a:latin typeface="Times" pitchFamily="2" charset="0"/>
              </a:rPr>
              <a:t>) 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>
                <a:highlight>
                  <a:srgbClr val="FFFF00"/>
                </a:highlight>
                <a:latin typeface="Times" pitchFamily="2" charset="0"/>
              </a:rPr>
              <a:t>d-ALA </a:t>
            </a:r>
            <a:r>
              <a:rPr lang="it-IT" sz="1400" dirty="0" err="1">
                <a:highlight>
                  <a:srgbClr val="FFFF00"/>
                </a:highlight>
                <a:latin typeface="Times" pitchFamily="2" charset="0"/>
              </a:rPr>
              <a:t>Heme</a:t>
            </a:r>
            <a:r>
              <a:rPr lang="it-IT" sz="1400" dirty="0">
                <a:highlight>
                  <a:srgbClr val="FFFF00"/>
                </a:highlight>
                <a:latin typeface="Times" pitchFamily="2" charset="0"/>
              </a:rPr>
              <a:t> precursor</a:t>
            </a:r>
            <a:r>
              <a:rPr lang="it-IT" sz="1400" dirty="0">
                <a:latin typeface="Times" pitchFamily="2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latin typeface="Times" pitchFamily="2" charset="0"/>
              </a:rPr>
              <a:t>Protein</a:t>
            </a:r>
            <a:r>
              <a:rPr lang="it-IT" sz="1400" dirty="0">
                <a:latin typeface="Times" pitchFamily="2" charset="0"/>
              </a:rPr>
              <a:t> production O.N. </a:t>
            </a:r>
            <a:r>
              <a:rPr lang="it-IT" sz="1400" dirty="0" err="1">
                <a:latin typeface="Times" pitchFamily="2" charset="0"/>
              </a:rPr>
              <a:t>induction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at</a:t>
            </a:r>
            <a:r>
              <a:rPr lang="it-IT" sz="1400" dirty="0">
                <a:latin typeface="Times" pitchFamily="2" charset="0"/>
              </a:rPr>
              <a:t> 18 </a:t>
            </a:r>
            <a:r>
              <a:rPr lang="it-IT" dirty="0">
                <a:latin typeface="Times" pitchFamily="2" charset="0"/>
              </a:rPr>
              <a:t>°</a:t>
            </a:r>
            <a:r>
              <a:rPr lang="it-IT" sz="1400" dirty="0">
                <a:latin typeface="Times" pitchFamily="2" charset="0"/>
              </a:rPr>
              <a:t>C (1mM IPTG);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>
                <a:latin typeface="Times" pitchFamily="2" charset="0"/>
              </a:rPr>
              <a:t>Ni </a:t>
            </a:r>
            <a:r>
              <a:rPr lang="it-IT" sz="1400" baseline="30000" dirty="0">
                <a:latin typeface="Times" pitchFamily="2" charset="0"/>
              </a:rPr>
              <a:t>2+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affinity</a:t>
            </a:r>
            <a:r>
              <a:rPr lang="it-IT" sz="1400" dirty="0">
                <a:latin typeface="Times" pitchFamily="2" charset="0"/>
              </a:rPr>
              <a:t> </a:t>
            </a:r>
            <a:r>
              <a:rPr lang="it-IT" sz="1400" dirty="0" err="1">
                <a:latin typeface="Times" pitchFamily="2" charset="0"/>
              </a:rPr>
              <a:t>chromatography</a:t>
            </a:r>
            <a:r>
              <a:rPr lang="it-IT" sz="1400" dirty="0">
                <a:latin typeface="Times" pitchFamily="2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400" dirty="0">
                <a:latin typeface="Times" pitchFamily="2" charset="0"/>
              </a:rPr>
              <a:t>SEC </a:t>
            </a:r>
            <a:r>
              <a:rPr lang="it-IT" sz="1400" dirty="0" err="1">
                <a:latin typeface="Times" pitchFamily="2" charset="0"/>
              </a:rPr>
              <a:t>chromatography</a:t>
            </a:r>
            <a:r>
              <a:rPr lang="it-IT" sz="1400" dirty="0">
                <a:latin typeface="Times" pitchFamily="2" charset="0"/>
              </a:rPr>
              <a:t> (FPLC);</a:t>
            </a:r>
          </a:p>
          <a:p>
            <a:r>
              <a:rPr lang="it-IT" sz="1400" dirty="0">
                <a:latin typeface="Times" pitchFamily="2" charset="0"/>
              </a:rPr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8994B35-4DF3-B149-938D-C944B4ED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3" y="2377592"/>
            <a:ext cx="7320395" cy="3910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1ECBF9-5043-3345-BD61-EAE68CCB4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6" y="2377593"/>
            <a:ext cx="7546014" cy="39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8435</TotalTime>
  <Words>1019</Words>
  <Application>Microsoft Macintosh PowerPoint</Application>
  <PresentationFormat>Widescreen</PresentationFormat>
  <Paragraphs>306</Paragraphs>
  <Slides>21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Times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veronica delsoglio</dc:creator>
  <cp:lastModifiedBy>veronica delsoglio</cp:lastModifiedBy>
  <cp:revision>144</cp:revision>
  <dcterms:created xsi:type="dcterms:W3CDTF">2022-04-01T12:57:31Z</dcterms:created>
  <dcterms:modified xsi:type="dcterms:W3CDTF">2022-06-13T16:23:19Z</dcterms:modified>
</cp:coreProperties>
</file>